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7.xml" ContentType="application/vnd.openxmlformats-officedocument.presentationml.notesSlide+xml"/>
  <Override PartName="/ppt/tags/tag62.xml" ContentType="application/vnd.openxmlformats-officedocument.presentationml.tags+xml"/>
  <Override PartName="/ppt/notesSlides/notesSlide18.xml" ContentType="application/vnd.openxmlformats-officedocument.presentationml.notesSlide+xml"/>
  <Override PartName="/ppt/tags/tag63.xml" ContentType="application/vnd.openxmlformats-officedocument.presentationml.tags+xml"/>
  <Override PartName="/ppt/notesSlides/notesSlide1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85" r:id="rId5"/>
    <p:sldId id="408" r:id="rId6"/>
    <p:sldId id="385" r:id="rId7"/>
    <p:sldId id="386" r:id="rId8"/>
    <p:sldId id="409" r:id="rId9"/>
    <p:sldId id="410" r:id="rId10"/>
    <p:sldId id="411" r:id="rId11"/>
    <p:sldId id="326" r:id="rId12"/>
    <p:sldId id="412" r:id="rId13"/>
    <p:sldId id="413" r:id="rId14"/>
    <p:sldId id="297" r:id="rId15"/>
    <p:sldId id="391" r:id="rId16"/>
    <p:sldId id="387" r:id="rId17"/>
    <p:sldId id="402" r:id="rId18"/>
    <p:sldId id="414" r:id="rId19"/>
    <p:sldId id="415" r:id="rId20"/>
    <p:sldId id="416" r:id="rId21"/>
    <p:sldId id="417" r:id="rId22"/>
    <p:sldId id="373" r:id="rId23"/>
    <p:sldId id="418" r:id="rId24"/>
    <p:sldId id="419" r:id="rId25"/>
    <p:sldId id="393" r:id="rId26"/>
    <p:sldId id="272" r:id="rId27"/>
    <p:sldId id="420" r:id="rId28"/>
    <p:sldId id="421" r:id="rId29"/>
    <p:sldId id="388" r:id="rId30"/>
    <p:sldId id="422" r:id="rId31"/>
    <p:sldId id="423" r:id="rId32"/>
    <p:sldId id="331" r:id="rId33"/>
    <p:sldId id="424" r:id="rId34"/>
    <p:sldId id="425" r:id="rId35"/>
    <p:sldId id="426" r:id="rId36"/>
    <p:sldId id="427" r:id="rId37"/>
    <p:sldId id="428" r:id="rId38"/>
    <p:sldId id="429" r:id="rId39"/>
    <p:sldId id="284" r:id="rId40"/>
  </p:sldIdLst>
  <p:sldSz cx="12192000" cy="6858000"/>
  <p:notesSz cx="6858000" cy="9144000"/>
  <p:embeddedFontLst>
    <p:embeddedFont>
      <p:font typeface="Agency FB" panose="020B0503020202020204" pitchFamily="3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微软雅黑" panose="020B0503020204020204" pitchFamily="34" charset="-122"/>
      <p:regular r:id="rId50"/>
      <p:bold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pos="230">
          <p15:clr>
            <a:srgbClr val="A4A3A4"/>
          </p15:clr>
        </p15:guide>
        <p15:guide id="4" pos="7454">
          <p15:clr>
            <a:srgbClr val="A4A3A4"/>
          </p15:clr>
        </p15:guide>
        <p15:guide id="5" orient="horz" pos="561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017">
          <p15:clr>
            <a:srgbClr val="A4A3A4"/>
          </p15:clr>
        </p15:guide>
        <p15:guide id="8" orient="horz" pos="3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6D0"/>
    <a:srgbClr val="197BC8"/>
    <a:srgbClr val="003867"/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18" autoAdjust="0"/>
  </p:normalViewPr>
  <p:slideViewPr>
    <p:cSldViewPr snapToGrid="0" showGuides="1">
      <p:cViewPr varScale="1">
        <p:scale>
          <a:sx n="84" d="100"/>
          <a:sy n="84" d="100"/>
        </p:scale>
        <p:origin x="773" y="67"/>
      </p:cViewPr>
      <p:guideLst>
        <p:guide orient="horz" pos="129"/>
        <p:guide orient="horz" pos="4190"/>
        <p:guide pos="230"/>
        <p:guide pos="7454"/>
        <p:guide orient="horz" pos="561"/>
        <p:guide orient="horz" pos="700"/>
        <p:guide orient="horz" pos="4017"/>
        <p:guide orient="horz" pos="3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45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3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156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477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4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52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29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48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09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605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11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73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997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21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image" Target="../media/image17.jpe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notesSlide" Target="../notesSlides/notesSlide9.xml"/><Relationship Id="rId2" Type="http://schemas.openxmlformats.org/officeDocument/2006/relationships/tags" Target="../tags/tag25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6" Type="http://schemas.openxmlformats.org/officeDocument/2006/relationships/image" Target="../media/image17.jpe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notesSlide" Target="../notesSlides/notesSlide14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8.xml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2.xml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3.xml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4.jpg"/><Relationship Id="rId5" Type="http://schemas.openxmlformats.org/officeDocument/2006/relationships/tags" Target="../tags/tag11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0.xml"/><Relationship Id="rId9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38334" y="832864"/>
            <a:ext cx="2685351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13800" dirty="0">
                <a:solidFill>
                  <a:srgbClr val="003867"/>
                </a:solidFill>
              </a:rPr>
              <a:t>C++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36274" y="2709666"/>
            <a:ext cx="7803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708" y="3748606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45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  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E999812C-0635-48C1-AE7C-74FABC6CA3AC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99465CA4-2D78-4210-83D8-2A1E72126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062" y="1664511"/>
            <a:ext cx="1079500" cy="4667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zh-CN" altLang="en-US" sz="2400" b="0">
                <a:ea typeface="黑体" panose="02010609060101010101" pitchFamily="49" charset="-122"/>
              </a:rPr>
              <a:t>汽车</a:t>
            </a: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36CA4281-9B11-47F6-B17D-B6F4509C6AD7}"/>
              </a:ext>
            </a:extLst>
          </p:cNvPr>
          <p:cNvGrpSpPr>
            <a:grpSpLocks/>
          </p:cNvGrpSpPr>
          <p:nvPr/>
        </p:nvGrpSpPr>
        <p:grpSpPr bwMode="auto">
          <a:xfrm>
            <a:off x="1827374" y="3178986"/>
            <a:ext cx="5038725" cy="971550"/>
            <a:chOff x="340" y="2341"/>
            <a:chExt cx="3174" cy="612"/>
          </a:xfrm>
        </p:grpSpPr>
        <p:sp>
          <p:nvSpPr>
            <p:cNvPr id="25" name="Line 6">
              <a:extLst>
                <a:ext uri="{FF2B5EF4-FFF2-40B4-BE49-F238E27FC236}">
                  <a16:creationId xmlns:a16="http://schemas.microsoft.com/office/drawing/2014/main" id="{90824048-4815-4B08-974C-A6BED26895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" y="2341"/>
              <a:ext cx="227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EC36DCDF-79A5-4039-85AA-DF42A0DF4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2659"/>
              <a:ext cx="589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客车</a:t>
              </a:r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E036DF58-6A50-44D4-98BA-3010B69F6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5" y="2341"/>
              <a:ext cx="182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BE901AC8-BDAF-45D7-8140-966990E24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659"/>
              <a:ext cx="589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货车</a:t>
              </a: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123E890B-D725-44AA-A215-D1C47730B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659"/>
              <a:ext cx="771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消防车</a:t>
              </a:r>
            </a:p>
          </p:txBody>
        </p:sp>
        <p:sp>
          <p:nvSpPr>
            <p:cNvPr id="30" name="Line 11">
              <a:extLst>
                <a:ext uri="{FF2B5EF4-FFF2-40B4-BE49-F238E27FC236}">
                  <a16:creationId xmlns:a16="http://schemas.microsoft.com/office/drawing/2014/main" id="{70A03C8C-AA39-4846-BB44-0AA483C8DB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7" y="2341"/>
              <a:ext cx="227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Line 12">
              <a:extLst>
                <a:ext uri="{FF2B5EF4-FFF2-40B4-BE49-F238E27FC236}">
                  <a16:creationId xmlns:a16="http://schemas.microsoft.com/office/drawing/2014/main" id="{C2946CBB-636E-46BE-9639-0B05D64F2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9" y="2341"/>
              <a:ext cx="182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08E12E0B-3339-4F00-A8A1-6F13D04CF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2659"/>
              <a:ext cx="815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洒水车</a:t>
              </a:r>
            </a:p>
          </p:txBody>
        </p:sp>
      </p:grpSp>
      <p:grpSp>
        <p:nvGrpSpPr>
          <p:cNvPr id="33" name="Group 14">
            <a:extLst>
              <a:ext uri="{FF2B5EF4-FFF2-40B4-BE49-F238E27FC236}">
                <a16:creationId xmlns:a16="http://schemas.microsoft.com/office/drawing/2014/main" id="{8686A16C-2859-4900-A39E-D00465486965}"/>
              </a:ext>
            </a:extLst>
          </p:cNvPr>
          <p:cNvGrpSpPr>
            <a:grpSpLocks/>
          </p:cNvGrpSpPr>
          <p:nvPr/>
        </p:nvGrpSpPr>
        <p:grpSpPr bwMode="auto">
          <a:xfrm>
            <a:off x="2114712" y="2242361"/>
            <a:ext cx="4103687" cy="954087"/>
            <a:chOff x="567" y="1706"/>
            <a:chExt cx="2585" cy="601"/>
          </a:xfrm>
        </p:grpSpPr>
        <p:sp>
          <p:nvSpPr>
            <p:cNvPr id="34" name="Line 15">
              <a:extLst>
                <a:ext uri="{FF2B5EF4-FFF2-40B4-BE49-F238E27FC236}">
                  <a16:creationId xmlns:a16="http://schemas.microsoft.com/office/drawing/2014/main" id="{B128076B-7425-4F69-9BAD-AC971100B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9" y="1706"/>
              <a:ext cx="227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Line 16">
              <a:extLst>
                <a:ext uri="{FF2B5EF4-FFF2-40B4-BE49-F238E27FC236}">
                  <a16:creationId xmlns:a16="http://schemas.microsoft.com/office/drawing/2014/main" id="{C61FA412-2E99-4CE6-9E04-4FB734105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1706"/>
              <a:ext cx="182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Rectangle 17">
              <a:extLst>
                <a:ext uri="{FF2B5EF4-FFF2-40B4-BE49-F238E27FC236}">
                  <a16:creationId xmlns:a16="http://schemas.microsoft.com/office/drawing/2014/main" id="{D52A375E-9D7E-4E78-8BED-D94BEE92A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013"/>
              <a:ext cx="1088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运输汽车</a:t>
              </a:r>
            </a:p>
          </p:txBody>
        </p:sp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B62485CD-35E6-4123-ADEA-EFAA10D6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013"/>
              <a:ext cx="1088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专用汽车</a:t>
              </a:r>
            </a:p>
          </p:txBody>
        </p:sp>
      </p:grpSp>
      <p:grpSp>
        <p:nvGrpSpPr>
          <p:cNvPr id="38" name="Group 34">
            <a:extLst>
              <a:ext uri="{FF2B5EF4-FFF2-40B4-BE49-F238E27FC236}">
                <a16:creationId xmlns:a16="http://schemas.microsoft.com/office/drawing/2014/main" id="{7578B32B-DC55-47D4-849D-106075D0B72E}"/>
              </a:ext>
            </a:extLst>
          </p:cNvPr>
          <p:cNvGrpSpPr>
            <a:grpSpLocks/>
          </p:cNvGrpSpPr>
          <p:nvPr/>
        </p:nvGrpSpPr>
        <p:grpSpPr bwMode="auto">
          <a:xfrm>
            <a:off x="1611474" y="2493186"/>
            <a:ext cx="7632700" cy="1944687"/>
            <a:chOff x="227" y="1842"/>
            <a:chExt cx="4808" cy="1225"/>
          </a:xfrm>
        </p:grpSpPr>
        <p:sp>
          <p:nvSpPr>
            <p:cNvPr id="39" name="Text Box 23">
              <a:extLst>
                <a:ext uri="{FF2B5EF4-FFF2-40B4-BE49-F238E27FC236}">
                  <a16:creationId xmlns:a16="http://schemas.microsoft.com/office/drawing/2014/main" id="{3F77A876-1ABF-43B0-9A69-CD6CBB14C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251"/>
              <a:ext cx="1066" cy="34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0">
                  <a:solidFill>
                    <a:srgbClr val="FF0000"/>
                  </a:solidFill>
                </a:rPr>
                <a:t>派生类</a:t>
              </a:r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id="{4BA2951F-0AD5-44BB-A22B-520D93EDF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" y="1842"/>
              <a:ext cx="3357" cy="122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1B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lang="zh-CN" altLang="en-US" sz="1600" b="0">
                <a:ea typeface="黑体" panose="02010609060101010101" pitchFamily="49" charset="-122"/>
              </a:endParaRPr>
            </a:p>
          </p:txBody>
        </p:sp>
        <p:sp>
          <p:nvSpPr>
            <p:cNvPr id="41" name="Line 33">
              <a:extLst>
                <a:ext uri="{FF2B5EF4-FFF2-40B4-BE49-F238E27FC236}">
                  <a16:creationId xmlns:a16="http://schemas.microsoft.com/office/drawing/2014/main" id="{FCE80301-F680-485B-93E1-87B0A185DC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2432"/>
              <a:ext cx="31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2" name="Group 44">
            <a:extLst>
              <a:ext uri="{FF2B5EF4-FFF2-40B4-BE49-F238E27FC236}">
                <a16:creationId xmlns:a16="http://schemas.microsoft.com/office/drawing/2014/main" id="{F93A7836-9094-49D5-B860-BA054F937D97}"/>
              </a:ext>
            </a:extLst>
          </p:cNvPr>
          <p:cNvGrpSpPr>
            <a:grpSpLocks/>
          </p:cNvGrpSpPr>
          <p:nvPr/>
        </p:nvGrpSpPr>
        <p:grpSpPr bwMode="auto">
          <a:xfrm>
            <a:off x="3556162" y="1521636"/>
            <a:ext cx="5651500" cy="719137"/>
            <a:chOff x="1429" y="1253"/>
            <a:chExt cx="3560" cy="453"/>
          </a:xfrm>
        </p:grpSpPr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B3E7B8EB-5FE5-4331-8EFC-0B6C416E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1253"/>
              <a:ext cx="952" cy="453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1B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lang="zh-CN" altLang="en-US" sz="1600" b="0">
                <a:ea typeface="黑体" panose="02010609060101010101" pitchFamily="49" charset="-122"/>
              </a:endParaRPr>
            </a:p>
          </p:txBody>
        </p:sp>
        <p:sp>
          <p:nvSpPr>
            <p:cNvPr id="44" name="Text Box 23">
              <a:extLst>
                <a:ext uri="{FF2B5EF4-FFF2-40B4-BE49-F238E27FC236}">
                  <a16:creationId xmlns:a16="http://schemas.microsoft.com/office/drawing/2014/main" id="{991B0AE9-C83F-4667-9058-DFE3C4B02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1298"/>
              <a:ext cx="1066" cy="34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0">
                  <a:solidFill>
                    <a:srgbClr val="FF0000"/>
                  </a:solidFill>
                </a:rPr>
                <a:t>基类</a:t>
              </a:r>
            </a:p>
          </p:txBody>
        </p:sp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C68E419C-578D-4290-BFF0-3176DCE8C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1480"/>
              <a:ext cx="149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6" name="Text Box 23">
            <a:extLst>
              <a:ext uri="{FF2B5EF4-FFF2-40B4-BE49-F238E27FC236}">
                <a16:creationId xmlns:a16="http://schemas.microsoft.com/office/drawing/2014/main" id="{DCFD7008-66B6-47AE-8DDB-0EE68A653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174" y="4204510"/>
            <a:ext cx="2808287" cy="974725"/>
          </a:xfrm>
          <a:prstGeom prst="rect">
            <a:avLst/>
          </a:prstGeom>
          <a:solidFill>
            <a:schemeClr val="bg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solidFill>
                  <a:srgbClr val="FF0000"/>
                </a:solidFill>
              </a:rPr>
              <a:t>运输汽车 </a:t>
            </a:r>
            <a:r>
              <a:rPr kumimoji="0" lang="en-US" altLang="zh-CN" sz="2800">
                <a:solidFill>
                  <a:srgbClr val="FF0000"/>
                </a:solidFill>
              </a:rPr>
              <a:t>&amp;&amp; </a:t>
            </a:r>
            <a:r>
              <a:rPr kumimoji="0" lang="zh-CN" altLang="en-US" sz="2800">
                <a:solidFill>
                  <a:srgbClr val="FF0000"/>
                </a:solidFill>
              </a:rPr>
              <a:t>客车之间的关系？</a:t>
            </a:r>
          </a:p>
        </p:txBody>
      </p:sp>
      <p:sp>
        <p:nvSpPr>
          <p:cNvPr id="47" name="Rectangle 45">
            <a:extLst>
              <a:ext uri="{FF2B5EF4-FFF2-40B4-BE49-F238E27FC236}">
                <a16:creationId xmlns:a16="http://schemas.microsoft.com/office/drawing/2014/main" id="{49AEFDE9-20A0-45D4-BB78-9C427507F09C}"/>
              </a:ext>
            </a:extLst>
          </p:cNvPr>
          <p:cNvSpPr txBox="1">
            <a:spLocks noChangeArrowheads="1"/>
          </p:cNvSpPr>
          <p:nvPr/>
        </p:nvSpPr>
        <p:spPr>
          <a:xfrm>
            <a:off x="519274" y="4764898"/>
            <a:ext cx="8229600" cy="172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/>
              <a:t>被重用的原有类称为基类</a:t>
            </a:r>
            <a:r>
              <a:rPr lang="en-US" altLang="zh-CN"/>
              <a:t>base class</a:t>
            </a:r>
            <a:r>
              <a:rPr lang="zh-CN" altLang="en-US"/>
              <a:t>；</a:t>
            </a:r>
          </a:p>
          <a:p>
            <a:pPr lvl="1"/>
            <a:r>
              <a:rPr lang="zh-CN" altLang="en-US"/>
              <a:t>新创建的类称为派生类</a:t>
            </a:r>
            <a:r>
              <a:rPr lang="en-US" altLang="zh-CN"/>
              <a:t>derived class</a:t>
            </a:r>
            <a:r>
              <a:rPr lang="zh-CN" altLang="en-US"/>
              <a:t>；</a:t>
            </a:r>
          </a:p>
          <a:p>
            <a:pPr lvl="1"/>
            <a:r>
              <a:rPr lang="zh-CN" altLang="en-US"/>
              <a:t>派生类不会影响到原有类的结构。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2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8" y="1906638"/>
            <a:ext cx="4977148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声明一个派生类的一般格式为：</a:t>
            </a:r>
          </a:p>
        </p:txBody>
      </p:sp>
      <p:sp>
        <p:nvSpPr>
          <p:cNvPr id="14" name="千图PPT彼岸天：ID 8661124矩形 13"/>
          <p:cNvSpPr/>
          <p:nvPr>
            <p:custDataLst>
              <p:tags r:id="rId1"/>
            </p:custDataLst>
          </p:nvPr>
        </p:nvSpPr>
        <p:spPr>
          <a:xfrm>
            <a:off x="5339916" y="3470383"/>
            <a:ext cx="5757905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2000" b="1" dirty="0"/>
              <a:t>class &lt;</a:t>
            </a:r>
            <a:r>
              <a:rPr lang="zh-CN" altLang="en-US" sz="2000" b="1" dirty="0"/>
              <a:t>派生类名</a:t>
            </a:r>
            <a:r>
              <a:rPr lang="en-US" altLang="zh-CN" sz="2000" b="1" dirty="0"/>
              <a:t>&gt;:&lt;</a:t>
            </a:r>
            <a:r>
              <a:rPr lang="zh-CN" altLang="en-US" sz="2000" b="1" dirty="0"/>
              <a:t>继承方式</a:t>
            </a:r>
            <a:r>
              <a:rPr lang="en-US" altLang="zh-CN" sz="2000" b="1" dirty="0"/>
              <a:t>&gt; &lt;</a:t>
            </a:r>
            <a:r>
              <a:rPr lang="zh-CN" altLang="en-US" sz="2000" b="1" dirty="0"/>
              <a:t>基类名</a:t>
            </a:r>
            <a:r>
              <a:rPr lang="en-US" altLang="zh-CN" sz="2000" b="1" dirty="0"/>
              <a:t>&gt;</a:t>
            </a:r>
          </a:p>
          <a:p>
            <a:r>
              <a:rPr lang="en-US" altLang="zh-CN" sz="2000" b="1" dirty="0"/>
              <a:t>  { </a:t>
            </a:r>
          </a:p>
          <a:p>
            <a:r>
              <a:rPr lang="en-US" altLang="zh-CN" sz="2000" b="1" dirty="0"/>
              <a:t>		 &lt;</a:t>
            </a:r>
            <a:r>
              <a:rPr lang="zh-CN" altLang="en-US" sz="2000" b="1" dirty="0"/>
              <a:t>派生类成员的定义</a:t>
            </a:r>
            <a:r>
              <a:rPr lang="en-US" altLang="zh-CN" sz="2000" b="1" dirty="0"/>
              <a:t>&gt;;</a:t>
            </a:r>
          </a:p>
          <a:p>
            <a:r>
              <a:rPr lang="en-US" altLang="zh-CN" sz="2000" b="1" dirty="0"/>
              <a:t>}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8" grpId="0" animBg="1"/>
      <p:bldP spid="17" grpId="0" animBg="1"/>
      <p:bldP spid="6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E999812C-0635-48C1-AE7C-74FABC6CA3AC}"/>
              </a:ext>
            </a:extLst>
          </p:cNvPr>
          <p:cNvSpPr/>
          <p:nvPr/>
        </p:nvSpPr>
        <p:spPr>
          <a:xfrm>
            <a:off x="3706875" y="26350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Group 45">
            <a:extLst>
              <a:ext uri="{FF2B5EF4-FFF2-40B4-BE49-F238E27FC236}">
                <a16:creationId xmlns:a16="http://schemas.microsoft.com/office/drawing/2014/main" id="{B093BED3-74AB-4634-85D9-BC75AF0BB120}"/>
              </a:ext>
            </a:extLst>
          </p:cNvPr>
          <p:cNvGrpSpPr>
            <a:grpSpLocks/>
          </p:cNvGrpSpPr>
          <p:nvPr/>
        </p:nvGrpSpPr>
        <p:grpSpPr bwMode="auto">
          <a:xfrm>
            <a:off x="2000185" y="1144113"/>
            <a:ext cx="2232025" cy="2116138"/>
            <a:chOff x="1066" y="799"/>
            <a:chExt cx="1406" cy="1333"/>
          </a:xfrm>
        </p:grpSpPr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AC278D93-0007-4D8E-B734-BF98F7046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799"/>
              <a:ext cx="1406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Student 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类</a:t>
              </a:r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734EB094-FC8B-41B9-B072-CBABD67F3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1271"/>
              <a:ext cx="1406" cy="583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int Number</a:t>
              </a:r>
              <a:r>
                <a:rPr lang="zh-CN" altLang="en-US" sz="1800">
                  <a:ea typeface="黑体" panose="02010609060101010101" pitchFamily="49" charset="-122"/>
                  <a:cs typeface="宋体" panose="02010600030101010101" pitchFamily="2" charset="-122"/>
                </a:rPr>
                <a:t>；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char name[10];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char sex;</a:t>
              </a:r>
              <a:endParaRPr lang="en-US" altLang="zh-CN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id="{5E0C7ABF-544D-4F82-975F-9788307BB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1895"/>
              <a:ext cx="1406" cy="237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void display();</a:t>
              </a:r>
              <a:endParaRPr lang="en-US" altLang="zh-CN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52" name="Group 47">
            <a:extLst>
              <a:ext uri="{FF2B5EF4-FFF2-40B4-BE49-F238E27FC236}">
                <a16:creationId xmlns:a16="http://schemas.microsoft.com/office/drawing/2014/main" id="{34AB7B4A-1603-4621-A1B9-D14C06C671E0}"/>
              </a:ext>
            </a:extLst>
          </p:cNvPr>
          <p:cNvGrpSpPr>
            <a:grpSpLocks/>
          </p:cNvGrpSpPr>
          <p:nvPr/>
        </p:nvGrpSpPr>
        <p:grpSpPr bwMode="auto">
          <a:xfrm>
            <a:off x="6319773" y="1144113"/>
            <a:ext cx="2232025" cy="3544888"/>
            <a:chOff x="3787" y="799"/>
            <a:chExt cx="1406" cy="2233"/>
          </a:xfrm>
        </p:grpSpPr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7333D6B4-F03E-418F-B9A4-CE8649C6E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799"/>
              <a:ext cx="1406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Kimi 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类</a:t>
              </a:r>
            </a:p>
          </p:txBody>
        </p:sp>
        <p:sp>
          <p:nvSpPr>
            <p:cNvPr id="54" name="Rectangle 32">
              <a:extLst>
                <a:ext uri="{FF2B5EF4-FFF2-40B4-BE49-F238E27FC236}">
                  <a16:creationId xmlns:a16="http://schemas.microsoft.com/office/drawing/2014/main" id="{BF8E984F-967C-45BA-BF70-EE36D5794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1271"/>
              <a:ext cx="1406" cy="583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int Number</a:t>
              </a:r>
              <a:r>
                <a:rPr lang="zh-CN" altLang="en-US" sz="1800">
                  <a:ea typeface="黑体" panose="02010609060101010101" pitchFamily="49" charset="-122"/>
                  <a:cs typeface="宋体" panose="02010600030101010101" pitchFamily="2" charset="-122"/>
                </a:rPr>
                <a:t>；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char name[10];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char sex;</a:t>
              </a:r>
              <a:endParaRPr lang="en-US" altLang="zh-CN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sp>
          <p:nvSpPr>
            <p:cNvPr id="55" name="Rectangle 33">
              <a:extLst>
                <a:ext uri="{FF2B5EF4-FFF2-40B4-BE49-F238E27FC236}">
                  <a16:creationId xmlns:a16="http://schemas.microsoft.com/office/drawing/2014/main" id="{34F2F5AF-6618-46AE-93B1-1BFBF6D1F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1895"/>
              <a:ext cx="1406" cy="237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void display();</a:t>
              </a:r>
              <a:endParaRPr lang="en-US" altLang="zh-CN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sp>
          <p:nvSpPr>
            <p:cNvPr id="56" name="Rectangle 34">
              <a:extLst>
                <a:ext uri="{FF2B5EF4-FFF2-40B4-BE49-F238E27FC236}">
                  <a16:creationId xmlns:a16="http://schemas.microsoft.com/office/drawing/2014/main" id="{5EE43F7B-DDD1-4838-BC55-41EC93A04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2341"/>
              <a:ext cx="1406" cy="429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int age;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ea typeface="黑体" panose="02010609060101010101" pitchFamily="49" charset="-122"/>
                  <a:cs typeface="宋体" panose="02010600030101010101" pitchFamily="2" charset="-122"/>
                </a:rPr>
                <a:t>char addr[10];</a:t>
              </a:r>
            </a:p>
          </p:txBody>
        </p:sp>
        <p:sp>
          <p:nvSpPr>
            <p:cNvPr id="57" name="Rectangle 35">
              <a:extLst>
                <a:ext uri="{FF2B5EF4-FFF2-40B4-BE49-F238E27FC236}">
                  <a16:creationId xmlns:a16="http://schemas.microsoft.com/office/drawing/2014/main" id="{1221C18D-5BBB-46BD-B4F1-4038BD55C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2795"/>
              <a:ext cx="1406" cy="237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ea typeface="黑体" panose="02010609060101010101" pitchFamily="49" charset="-122"/>
                  <a:cs typeface="宋体" panose="02010600030101010101" pitchFamily="2" charset="-122"/>
                </a:rPr>
                <a:t>void display();</a:t>
              </a:r>
              <a:endParaRPr lang="en-US" altLang="zh-CN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58" name="Group 48">
            <a:extLst>
              <a:ext uri="{FF2B5EF4-FFF2-40B4-BE49-F238E27FC236}">
                <a16:creationId xmlns:a16="http://schemas.microsoft.com/office/drawing/2014/main" id="{8C32FB03-8030-4DB2-A105-F07283C59B1A}"/>
              </a:ext>
            </a:extLst>
          </p:cNvPr>
          <p:cNvGrpSpPr>
            <a:grpSpLocks/>
          </p:cNvGrpSpPr>
          <p:nvPr/>
        </p:nvGrpSpPr>
        <p:grpSpPr bwMode="auto">
          <a:xfrm>
            <a:off x="4303648" y="1864838"/>
            <a:ext cx="1944687" cy="1439863"/>
            <a:chOff x="2517" y="1253"/>
            <a:chExt cx="1225" cy="907"/>
          </a:xfrm>
        </p:grpSpPr>
        <p:sp>
          <p:nvSpPr>
            <p:cNvPr id="59" name="AutoShape 39">
              <a:extLst>
                <a:ext uri="{FF2B5EF4-FFF2-40B4-BE49-F238E27FC236}">
                  <a16:creationId xmlns:a16="http://schemas.microsoft.com/office/drawing/2014/main" id="{D0A856AD-3B83-4799-8987-D2953FDFB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" y="1253"/>
              <a:ext cx="46" cy="907"/>
            </a:xfrm>
            <a:prstGeom prst="leftBrace">
              <a:avLst>
                <a:gd name="adj1" fmla="val 164312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1B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lang="zh-CN" altLang="en-US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sp>
          <p:nvSpPr>
            <p:cNvPr id="60" name="AutoShape 40">
              <a:extLst>
                <a:ext uri="{FF2B5EF4-FFF2-40B4-BE49-F238E27FC236}">
                  <a16:creationId xmlns:a16="http://schemas.microsoft.com/office/drawing/2014/main" id="{F6D28D14-461F-4E47-B81C-B958C8309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1253"/>
              <a:ext cx="45" cy="907"/>
            </a:xfrm>
            <a:prstGeom prst="rightBrace">
              <a:avLst>
                <a:gd name="adj1" fmla="val 16796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1B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lang="zh-CN" altLang="en-US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sp>
          <p:nvSpPr>
            <p:cNvPr id="61" name="Line 41">
              <a:extLst>
                <a:ext uri="{FF2B5EF4-FFF2-40B4-BE49-F238E27FC236}">
                  <a16:creationId xmlns:a16="http://schemas.microsoft.com/office/drawing/2014/main" id="{09780D50-C3F7-4AB9-A3AC-3A0FCDA643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3" y="1706"/>
              <a:ext cx="9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2" name="Text Box 23">
              <a:extLst>
                <a:ext uri="{FF2B5EF4-FFF2-40B4-BE49-F238E27FC236}">
                  <a16:creationId xmlns:a16="http://schemas.microsoft.com/office/drawing/2014/main" id="{DAEFE693-9362-402B-A5EF-9B4952443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1434"/>
              <a:ext cx="10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400">
                  <a:ea typeface="微软雅黑" panose="020B0503020204020204" pitchFamily="34" charset="-122"/>
                  <a:cs typeface="宋体" panose="02010600030101010101" pitchFamily="2" charset="-122"/>
                </a:rPr>
                <a:t>继承</a:t>
              </a:r>
            </a:p>
          </p:txBody>
        </p:sp>
      </p:grpSp>
      <p:grpSp>
        <p:nvGrpSpPr>
          <p:cNvPr id="63" name="Group 49">
            <a:extLst>
              <a:ext uri="{FF2B5EF4-FFF2-40B4-BE49-F238E27FC236}">
                <a16:creationId xmlns:a16="http://schemas.microsoft.com/office/drawing/2014/main" id="{36508056-0FFC-48DD-B8D0-9139079CE710}"/>
              </a:ext>
            </a:extLst>
          </p:cNvPr>
          <p:cNvGrpSpPr>
            <a:grpSpLocks/>
          </p:cNvGrpSpPr>
          <p:nvPr/>
        </p:nvGrpSpPr>
        <p:grpSpPr bwMode="auto">
          <a:xfrm>
            <a:off x="4448110" y="3592038"/>
            <a:ext cx="1800225" cy="1111250"/>
            <a:chOff x="2608" y="2341"/>
            <a:chExt cx="1134" cy="700"/>
          </a:xfrm>
        </p:grpSpPr>
        <p:sp>
          <p:nvSpPr>
            <p:cNvPr id="64" name="AutoShape 43">
              <a:extLst>
                <a:ext uri="{FF2B5EF4-FFF2-40B4-BE49-F238E27FC236}">
                  <a16:creationId xmlns:a16="http://schemas.microsoft.com/office/drawing/2014/main" id="{CAB863CF-0F26-46E9-B0AA-9BFDD1D83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" y="2341"/>
              <a:ext cx="46" cy="681"/>
            </a:xfrm>
            <a:prstGeom prst="leftBrace">
              <a:avLst>
                <a:gd name="adj1" fmla="val 123370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1B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lang="zh-CN" altLang="en-US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sp>
          <p:nvSpPr>
            <p:cNvPr id="65" name="Text Box 23">
              <a:extLst>
                <a:ext uri="{FF2B5EF4-FFF2-40B4-BE49-F238E27FC236}">
                  <a16:creationId xmlns:a16="http://schemas.microsoft.com/office/drawing/2014/main" id="{48E40897-FDAB-479F-B1BC-5659C7A13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523"/>
              <a:ext cx="106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400">
                  <a:ea typeface="微软雅黑" panose="020B0503020204020204" pitchFamily="34" charset="-122"/>
                  <a:cs typeface="宋体" panose="02010600030101010101" pitchFamily="2" charset="-122"/>
                </a:rPr>
                <a:t>新增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400">
                  <a:ea typeface="微软雅黑" panose="020B0503020204020204" pitchFamily="34" charset="-122"/>
                  <a:cs typeface="宋体" panose="02010600030101010101" pitchFamily="2" charset="-122"/>
                </a:rPr>
                <a:t>（派生）</a:t>
              </a:r>
            </a:p>
          </p:txBody>
        </p:sp>
      </p:grpSp>
      <p:sp>
        <p:nvSpPr>
          <p:cNvPr id="66" name="Rectangle 50">
            <a:extLst>
              <a:ext uri="{FF2B5EF4-FFF2-40B4-BE49-F238E27FC236}">
                <a16:creationId xmlns:a16="http://schemas.microsoft.com/office/drawing/2014/main" id="{1C6B1833-95C8-4A43-921B-37D53E2A5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23" y="4744563"/>
            <a:ext cx="849630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800">
                <a:ea typeface="微软雅黑" panose="020B0503020204020204" pitchFamily="34" charset="-122"/>
                <a:cs typeface="Arial" panose="020B0604020202020204" pitchFamily="34" charset="0"/>
              </a:rPr>
              <a:t>用</a:t>
            </a:r>
            <a:r>
              <a:rPr kumimoji="0" lang="en-US" altLang="zh-CN" sz="2800"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kumimoji="0" lang="zh-CN" altLang="en-US" sz="2800">
                <a:ea typeface="微软雅黑" panose="020B0503020204020204" pitchFamily="34" charset="-122"/>
                <a:cs typeface="Arial" panose="020B0604020202020204" pitchFamily="34" charset="0"/>
              </a:rPr>
              <a:t>描述上述两个类的前向引用声明,形成了一个“类家族”：</a:t>
            </a:r>
          </a:p>
          <a:p>
            <a:pPr lvl="1" eaLnBrk="1" hangingPunct="1">
              <a:spcBef>
                <a:spcPts val="5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class Student; // </a:t>
            </a:r>
            <a:r>
              <a:rPr kumimoji="0" lang="zh-CN" altLang="en-US">
                <a:solidFill>
                  <a:schemeClr val="accent2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基类</a:t>
            </a:r>
            <a:r>
              <a:rPr kumimoji="0" lang="en-US" altLang="zh-CN">
                <a:solidFill>
                  <a:schemeClr val="accent2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(Student)</a:t>
            </a:r>
            <a:r>
              <a:rPr kumimoji="0" lang="en-US" altLang="zh-CN" sz="2400" b="0">
                <a:solidFill>
                  <a:srgbClr val="0000CC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 </a:t>
            </a:r>
          </a:p>
          <a:p>
            <a:pPr lvl="1" eaLnBrk="1" hangingPunct="1">
              <a:spcBef>
                <a:spcPts val="5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class Kimi</a:t>
            </a:r>
            <a:r>
              <a:rPr kumimoji="0" lang="zh-CN" altLang="en-US">
                <a:solidFill>
                  <a:schemeClr val="accent2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kumimoji="0" lang="en-US" altLang="zh-CN">
                <a:solidFill>
                  <a:schemeClr val="accent2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public Student; // </a:t>
            </a:r>
            <a:r>
              <a:rPr kumimoji="0" lang="zh-CN" altLang="en-US">
                <a:solidFill>
                  <a:schemeClr val="accent2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派生类</a:t>
            </a:r>
            <a:r>
              <a:rPr kumimoji="0" lang="en-US" altLang="zh-CN">
                <a:solidFill>
                  <a:schemeClr val="accent2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(Kimi)</a:t>
            </a:r>
            <a:endParaRPr kumimoji="0" lang="zh-CN" altLang="en-US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67" name="Group 53">
            <a:extLst>
              <a:ext uri="{FF2B5EF4-FFF2-40B4-BE49-F238E27FC236}">
                <a16:creationId xmlns:a16="http://schemas.microsoft.com/office/drawing/2014/main" id="{AFE9228D-57DF-4E8A-B567-50B59465CCA8}"/>
              </a:ext>
            </a:extLst>
          </p:cNvPr>
          <p:cNvGrpSpPr>
            <a:grpSpLocks/>
          </p:cNvGrpSpPr>
          <p:nvPr/>
        </p:nvGrpSpPr>
        <p:grpSpPr bwMode="auto">
          <a:xfrm>
            <a:off x="776223" y="3879376"/>
            <a:ext cx="2232025" cy="2905125"/>
            <a:chOff x="295" y="2054"/>
            <a:chExt cx="1406" cy="1830"/>
          </a:xfrm>
        </p:grpSpPr>
        <p:sp>
          <p:nvSpPr>
            <p:cNvPr id="68" name="AutoShape 51">
              <a:extLst>
                <a:ext uri="{FF2B5EF4-FFF2-40B4-BE49-F238E27FC236}">
                  <a16:creationId xmlns:a16="http://schemas.microsoft.com/office/drawing/2014/main" id="{08EEB782-35FF-44F9-B18C-0476CDF0B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3475"/>
              <a:ext cx="635" cy="409"/>
            </a:xfrm>
            <a:prstGeom prst="wedgeEllipseCallout">
              <a:avLst>
                <a:gd name="adj1" fmla="val -70157"/>
                <a:gd name="adj2" fmla="val -328972"/>
              </a:avLst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228600" indent="-228600"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lang="zh-CN" altLang="en-US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sp>
          <p:nvSpPr>
            <p:cNvPr id="69" name="Text Box 52">
              <a:extLst>
                <a:ext uri="{FF2B5EF4-FFF2-40B4-BE49-F238E27FC236}">
                  <a16:creationId xmlns:a16="http://schemas.microsoft.com/office/drawing/2014/main" id="{65639ED1-01FA-4D9A-9A4A-C15D44FCD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054"/>
              <a:ext cx="1315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ea typeface="微软雅黑" panose="020B0503020204020204" pitchFamily="34" charset="-122"/>
                  <a:cs typeface="宋体" panose="02010600030101010101" pitchFamily="2" charset="-122"/>
                </a:rPr>
                <a:t>派生类名</a:t>
              </a:r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:a16="http://schemas.microsoft.com/office/drawing/2014/main" id="{1F253D67-15A1-4FDA-8638-CDB2423CF40C}"/>
              </a:ext>
            </a:extLst>
          </p:cNvPr>
          <p:cNvGrpSpPr>
            <a:grpSpLocks/>
          </p:cNvGrpSpPr>
          <p:nvPr/>
        </p:nvGrpSpPr>
        <p:grpSpPr bwMode="auto">
          <a:xfrm>
            <a:off x="2346260" y="3885726"/>
            <a:ext cx="2087563" cy="2898775"/>
            <a:chOff x="468" y="2058"/>
            <a:chExt cx="1315" cy="1826"/>
          </a:xfrm>
        </p:grpSpPr>
        <p:sp>
          <p:nvSpPr>
            <p:cNvPr id="71" name="AutoShape 55">
              <a:extLst>
                <a:ext uri="{FF2B5EF4-FFF2-40B4-BE49-F238E27FC236}">
                  <a16:creationId xmlns:a16="http://schemas.microsoft.com/office/drawing/2014/main" id="{8EB0EB1D-E3F8-454E-9052-015B2A9EB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3475"/>
              <a:ext cx="635" cy="409"/>
            </a:xfrm>
            <a:prstGeom prst="wedgeEllipseCallout">
              <a:avLst>
                <a:gd name="adj1" fmla="val -70157"/>
                <a:gd name="adj2" fmla="val -328972"/>
              </a:avLst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228600" indent="-228600"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lang="zh-CN" altLang="en-US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sp>
          <p:nvSpPr>
            <p:cNvPr id="72" name="Text Box 56">
              <a:extLst>
                <a:ext uri="{FF2B5EF4-FFF2-40B4-BE49-F238E27FC236}">
                  <a16:creationId xmlns:a16="http://schemas.microsoft.com/office/drawing/2014/main" id="{3F54CDD5-995D-4450-8DEA-4D6E928B7D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" y="2058"/>
              <a:ext cx="1315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ea typeface="微软雅黑" panose="020B0503020204020204" pitchFamily="34" charset="-122"/>
                  <a:cs typeface="宋体" panose="02010600030101010101" pitchFamily="2" charset="-122"/>
                </a:rPr>
                <a:t>继承方式</a:t>
              </a:r>
            </a:p>
          </p:txBody>
        </p:sp>
      </p:grpSp>
      <p:grpSp>
        <p:nvGrpSpPr>
          <p:cNvPr id="73" name="Group 54">
            <a:extLst>
              <a:ext uri="{FF2B5EF4-FFF2-40B4-BE49-F238E27FC236}">
                <a16:creationId xmlns:a16="http://schemas.microsoft.com/office/drawing/2014/main" id="{C3B3D226-24EC-42A2-9FBA-BD447683DED3}"/>
              </a:ext>
            </a:extLst>
          </p:cNvPr>
          <p:cNvGrpSpPr>
            <a:grpSpLocks/>
          </p:cNvGrpSpPr>
          <p:nvPr/>
        </p:nvGrpSpPr>
        <p:grpSpPr bwMode="auto">
          <a:xfrm>
            <a:off x="4335398" y="5366863"/>
            <a:ext cx="3568700" cy="1376363"/>
            <a:chOff x="1066" y="3017"/>
            <a:chExt cx="2247" cy="867"/>
          </a:xfrm>
        </p:grpSpPr>
        <p:sp>
          <p:nvSpPr>
            <p:cNvPr id="74" name="AutoShape 55">
              <a:extLst>
                <a:ext uri="{FF2B5EF4-FFF2-40B4-BE49-F238E27FC236}">
                  <a16:creationId xmlns:a16="http://schemas.microsoft.com/office/drawing/2014/main" id="{E82E42C0-8198-4B0C-9071-3B3020FEF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3475"/>
              <a:ext cx="932" cy="409"/>
            </a:xfrm>
            <a:prstGeom prst="wedgeEllipseCallout">
              <a:avLst>
                <a:gd name="adj1" fmla="val 98685"/>
                <a:gd name="adj2" fmla="val -96671"/>
              </a:avLst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228600" indent="-228600"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lang="zh-CN" altLang="en-US" sz="1600" b="0"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sp>
          <p:nvSpPr>
            <p:cNvPr id="75" name="Text Box 56">
              <a:extLst>
                <a:ext uri="{FF2B5EF4-FFF2-40B4-BE49-F238E27FC236}">
                  <a16:creationId xmlns:a16="http://schemas.microsoft.com/office/drawing/2014/main" id="{401A7746-D309-4C40-A052-B3C800FCE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3017"/>
              <a:ext cx="1315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ea typeface="微软雅黑" panose="020B0503020204020204" pitchFamily="34" charset="-122"/>
                  <a:cs typeface="宋体" panose="02010600030101010101" pitchFamily="2" charset="-122"/>
                </a:rPr>
                <a:t>基类名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95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派生类继承了基类的全部数据成员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和除了构造函数析构函数之外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的全部成员函数</a:t>
              </a:r>
              <a:endParaRPr lang="en-US" altLang="zh-CN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一般需要在派生类中定义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新的构造函数和解析函数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3" y="4171358"/>
            <a:ext cx="3241256" cy="1923696"/>
            <a:chOff x="1295400" y="3940538"/>
            <a:chExt cx="2819401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295400" y="505809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派生类能否访问基类成员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还要受继承方式的约束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882916" cy="2472040"/>
            <a:chOff x="4686300" y="3940536"/>
            <a:chExt cx="2819400" cy="1869840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05821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718694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派生类不能对接收基类的成员进行选择，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但是可以对这些成员进行某些调整；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改变基类成员在派生类中的访问属性；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对基类成员进行重新定义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派生几点说明</a:t>
            </a:r>
          </a:p>
        </p:txBody>
      </p:sp>
    </p:spTree>
    <p:extLst>
      <p:ext uri="{BB962C8B-B14F-4D97-AF65-F5344CB8AC3E}">
        <p14:creationId xmlns:p14="http://schemas.microsoft.com/office/powerpoint/2010/main" val="5180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8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千图PPT彼岸天：ID 8661124文本框 14"/>
          <p:cNvSpPr txBox="1"/>
          <p:nvPr>
            <p:custDataLst>
              <p:tags r:id="rId6"/>
            </p:custDataLst>
          </p:nvPr>
        </p:nvSpPr>
        <p:spPr bwMode="auto">
          <a:xfrm>
            <a:off x="7946052" y="4230514"/>
            <a:ext cx="4065972" cy="2486767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当类的继承方式为公有继承时，基类中的所有公有成员在派生类中仍以公有成员的身份出现；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当类的继承方式为私有继承时，基类中的所有公有成员在派生类中以私有成员的身份出现；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当类的继承方式为保护继承时，基类中的所有公有成员在派生类中以保护成员的身份出现；</a:t>
            </a:r>
          </a:p>
          <a:p>
            <a:pPr marL="0" indent="0" algn="just">
              <a:lnSpc>
                <a:spcPct val="120000"/>
              </a:lnSpc>
              <a:defRPr/>
            </a:pPr>
            <a:endParaRPr lang="zh-CN" altLang="en-US" sz="1050" dirty="0"/>
          </a:p>
        </p:txBody>
      </p:sp>
      <p:sp>
        <p:nvSpPr>
          <p:cNvPr id="21" name="千图PPT彼岸天：ID 8661124文本框 15"/>
          <p:cNvSpPr txBox="1"/>
          <p:nvPr>
            <p:custDataLst>
              <p:tags r:id="rId7"/>
            </p:custDataLst>
          </p:nvPr>
        </p:nvSpPr>
        <p:spPr>
          <a:xfrm>
            <a:off x="7749115" y="3617521"/>
            <a:ext cx="2770926" cy="715447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基类中的公有成员：</a:t>
            </a:r>
          </a:p>
        </p:txBody>
      </p:sp>
      <p:sp>
        <p:nvSpPr>
          <p:cNvPr id="22" name="千图PPT彼岸天：ID 8661124文本框 28"/>
          <p:cNvSpPr txBox="1"/>
          <p:nvPr>
            <p:custDataLst>
              <p:tags r:id="rId8"/>
            </p:custDataLst>
          </p:nvPr>
        </p:nvSpPr>
        <p:spPr bwMode="auto">
          <a:xfrm>
            <a:off x="653904" y="2111261"/>
            <a:ext cx="3592046" cy="1177631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/>
              <a:t>无论哪种继承方式，基类中的私有成员不允许派生类继承，即在派生类中是不可以直接访问的</a:t>
            </a:r>
          </a:p>
        </p:txBody>
      </p:sp>
      <p:sp>
        <p:nvSpPr>
          <p:cNvPr id="11" name="千图PPT彼岸天：ID 8661124文本框 18"/>
          <p:cNvSpPr txBox="1"/>
          <p:nvPr>
            <p:custDataLst>
              <p:tags r:id="rId9"/>
            </p:custDataLst>
          </p:nvPr>
        </p:nvSpPr>
        <p:spPr>
          <a:xfrm>
            <a:off x="863490" y="1696356"/>
            <a:ext cx="3689970" cy="650445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 lnSpcReduction="1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基类中的私有成员</a:t>
            </a:r>
          </a:p>
          <a:p>
            <a:pPr lvl="1" algn="r"/>
            <a:r>
              <a:rPr lang="zh-CN" altLang="en-US" sz="2135" dirty="0">
                <a:solidFill>
                  <a:schemeClr val="accent1"/>
                </a:solidFill>
              </a:rPr>
              <a:t>：</a:t>
            </a:r>
          </a:p>
        </p:txBody>
      </p:sp>
      <p:sp>
        <p:nvSpPr>
          <p:cNvPr id="17" name="千图PPT彼岸天：ID 8661124Freeform: Shape 20"/>
          <p:cNvSpPr/>
          <p:nvPr>
            <p:custDataLst>
              <p:tags r:id="rId10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11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2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3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4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5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基类成员在派生类中的访问属性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1037948" y="2272883"/>
            <a:ext cx="3214455" cy="2583201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80"/>
              <a:ext cx="2563522" cy="76326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当类的继承方式为公有继承时，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基类中的所有公有成员在派生类中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仍以保护成员的身份出现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4428847" y="2272882"/>
            <a:ext cx="3214455" cy="2610957"/>
            <a:chOff x="4686300" y="1411748"/>
            <a:chExt cx="2819400" cy="193612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544002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当类的继承方式为私有继承时，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基类中的所有公有成员在派生类中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以私有成员的身份出现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  <p:grpSp>
        <p:nvGrpSpPr>
          <p:cNvPr id="47" name="千图PPT彼岸天：ID 8661124库_组合 46"/>
          <p:cNvGrpSpPr/>
          <p:nvPr>
            <p:custDataLst>
              <p:tags r:id="rId3"/>
            </p:custDataLst>
          </p:nvPr>
        </p:nvGrpSpPr>
        <p:grpSpPr>
          <a:xfrm>
            <a:off x="7819747" y="2270029"/>
            <a:ext cx="3214455" cy="2587051"/>
            <a:chOff x="8077200" y="1408895"/>
            <a:chExt cx="2819400" cy="1918397"/>
          </a:xfrm>
        </p:grpSpPr>
        <p:sp>
          <p:nvSpPr>
            <p:cNvPr id="9" name="Rectangle: Rounded Corners 19"/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/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/>
              <p:cNvSpPr/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/>
            <p:cNvSpPr txBox="1"/>
            <p:nvPr/>
          </p:nvSpPr>
          <p:spPr>
            <a:xfrm>
              <a:off x="8205138" y="2550550"/>
              <a:ext cx="2668645" cy="674706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当类的继承方式为保护继承时，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基类中的所有公有成员在派生类中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以保护成员的身份出现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基类中的保护成员</a:t>
            </a:r>
          </a:p>
        </p:txBody>
      </p:sp>
    </p:spTree>
    <p:extLst>
      <p:ext uri="{BB962C8B-B14F-4D97-AF65-F5344CB8AC3E}">
        <p14:creationId xmlns:p14="http://schemas.microsoft.com/office/powerpoint/2010/main" val="37450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17F9BB6E-C87B-493A-91C9-B35EC35A2267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基类成员在派生类中的访问属性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Group 47">
            <a:extLst>
              <a:ext uri="{FF2B5EF4-FFF2-40B4-BE49-F238E27FC236}">
                <a16:creationId xmlns:a16="http://schemas.microsoft.com/office/drawing/2014/main" id="{41C9FD3F-ADDD-4EFE-B026-FD3735C74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950160"/>
              </p:ext>
            </p:extLst>
          </p:nvPr>
        </p:nvGraphicFramePr>
        <p:xfrm>
          <a:off x="2509320" y="1740742"/>
          <a:ext cx="7366000" cy="3962401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4738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基类中的成员</a:t>
                      </a:r>
                    </a:p>
                  </a:txBody>
                  <a:tcPr marL="108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在公有派生类中的访问属性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在私有派生类中的访问属性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在保护派生类中的访问属性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私有成员</a:t>
                      </a:r>
                    </a:p>
                  </a:txBody>
                  <a:tcPr marL="108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不可直接访问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不可直接访问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不可直接访问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388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公有成员</a:t>
                      </a:r>
                    </a:p>
                  </a:txBody>
                  <a:tcPr marL="108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公有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私有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保护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975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保护成员</a:t>
                      </a:r>
                    </a:p>
                  </a:txBody>
                  <a:tcPr marL="108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保护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私有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保护</a:t>
                      </a:r>
                    </a:p>
                  </a:txBody>
                  <a:tcPr marL="108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2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派生类对基类成员的访问形式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963128" y="2998947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内部访问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由派生类中新增的成员函数对基类继承</a:t>
            </a:r>
            <a:endParaRPr kumimoji="1" lang="en-US" altLang="zh-CN" sz="32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来的成员的访问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 对象访问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在派生类外部，通过派生类的对象对</a:t>
            </a:r>
            <a:endParaRPr kumimoji="1" lang="en-US" altLang="zh-CN" sz="32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 b="1" kern="0" dirty="0">
                <a:solidFill>
                  <a:srgbClr val="000000"/>
                </a:solidFill>
              </a:rPr>
              <a:t>从基类继承来的成员的访问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派生类对基类成员的访问规则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266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17F9BB6E-C87B-493A-91C9-B35EC35A2267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私有继承的访问规则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Group 70">
            <a:extLst>
              <a:ext uri="{FF2B5EF4-FFF2-40B4-BE49-F238E27FC236}">
                <a16:creationId xmlns:a16="http://schemas.microsoft.com/office/drawing/2014/main" id="{A2D9B1B8-B2A9-45DC-9DE5-DA39DD94B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0512932"/>
              </p:ext>
            </p:extLst>
          </p:nvPr>
        </p:nvGraphicFramePr>
        <p:xfrm>
          <a:off x="1119009" y="2296075"/>
          <a:ext cx="9953981" cy="2695800"/>
        </p:xfrm>
        <a:graphic>
          <a:graphicData uri="http://schemas.openxmlformats.org/drawingml/2006/table">
            <a:tbl>
              <a:tblPr/>
              <a:tblGrid>
                <a:gridCol w="248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6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8600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基类中的成员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private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public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protected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600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内部访问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可访问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可访问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600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对象访问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767" marB="4676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22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17F9BB6E-C87B-493A-91C9-B35EC35A2267}"/>
              </a:ext>
            </a:extLst>
          </p:cNvPr>
          <p:cNvSpPr/>
          <p:nvPr/>
        </p:nvSpPr>
        <p:spPr>
          <a:xfrm>
            <a:off x="6776646" y="30762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私有继承的访问规则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8" descr="私有访问">
            <a:extLst>
              <a:ext uri="{FF2B5EF4-FFF2-40B4-BE49-F238E27FC236}">
                <a16:creationId xmlns:a16="http://schemas.microsoft.com/office/drawing/2014/main" id="{0377690F-AA3A-4B1A-A400-48BACF471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4813"/>
            <a:ext cx="3080204" cy="6431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30">
            <a:extLst>
              <a:ext uri="{FF2B5EF4-FFF2-40B4-BE49-F238E27FC236}">
                <a16:creationId xmlns:a16="http://schemas.microsoft.com/office/drawing/2014/main" id="{12F3617A-1D6A-4FB2-98A3-3BE5280D2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616" y="740238"/>
            <a:ext cx="11478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声明基类</a:t>
            </a:r>
          </a:p>
        </p:txBody>
      </p:sp>
      <p:sp>
        <p:nvSpPr>
          <p:cNvPr id="7" name="Text Box 31">
            <a:extLst>
              <a:ext uri="{FF2B5EF4-FFF2-40B4-BE49-F238E27FC236}">
                <a16:creationId xmlns:a16="http://schemas.microsoft.com/office/drawing/2014/main" id="{F7D0D377-84E5-450B-A62B-6D4087531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616" y="2308400"/>
            <a:ext cx="15581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基类的私有变量</a:t>
            </a:r>
          </a:p>
        </p:txBody>
      </p:sp>
      <p:sp>
        <p:nvSpPr>
          <p:cNvPr id="8" name="Text Box 32">
            <a:extLst>
              <a:ext uri="{FF2B5EF4-FFF2-40B4-BE49-F238E27FC236}">
                <a16:creationId xmlns:a16="http://schemas.microsoft.com/office/drawing/2014/main" id="{E2EB8F5D-3F23-471A-8CD8-A947DE589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198" y="1242344"/>
            <a:ext cx="344353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正确，成员函数</a:t>
            </a:r>
            <a:r>
              <a:rPr lang="en-US" altLang="zh-CN" sz="1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setx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可以访问本类的私有成员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</a:t>
            </a:r>
          </a:p>
        </p:txBody>
      </p:sp>
      <p:sp>
        <p:nvSpPr>
          <p:cNvPr id="9" name="Text Box 33">
            <a:extLst>
              <a:ext uri="{FF2B5EF4-FFF2-40B4-BE49-F238E27FC236}">
                <a16:creationId xmlns:a16="http://schemas.microsoft.com/office/drawing/2014/main" id="{A544FBA8-3B13-49C1-BBCA-1FE8F59E0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154" y="1774596"/>
            <a:ext cx="377252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正确，成员函数</a:t>
            </a:r>
            <a:r>
              <a:rPr lang="en-US" altLang="zh-CN" sz="1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showx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可以访问本类的私有成员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</a:t>
            </a:r>
          </a:p>
        </p:txBody>
      </p:sp>
      <p:sp>
        <p:nvSpPr>
          <p:cNvPr id="10" name="Text Box 93">
            <a:extLst>
              <a:ext uri="{FF2B5EF4-FFF2-40B4-BE49-F238E27FC236}">
                <a16:creationId xmlns:a16="http://schemas.microsoft.com/office/drawing/2014/main" id="{FF0985A1-3CCE-4902-B65D-6B050DFF1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872" y="2538150"/>
            <a:ext cx="25415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声明基类的私有派生类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Derived</a:t>
            </a:r>
          </a:p>
        </p:txBody>
      </p:sp>
      <p:grpSp>
        <p:nvGrpSpPr>
          <p:cNvPr id="11" name="Group 98">
            <a:extLst>
              <a:ext uri="{FF2B5EF4-FFF2-40B4-BE49-F238E27FC236}">
                <a16:creationId xmlns:a16="http://schemas.microsoft.com/office/drawing/2014/main" id="{D45102DC-FBB0-46C3-8FC1-00C1440678A3}"/>
              </a:ext>
            </a:extLst>
          </p:cNvPr>
          <p:cNvGrpSpPr>
            <a:grpSpLocks/>
          </p:cNvGrpSpPr>
          <p:nvPr/>
        </p:nvGrpSpPr>
        <p:grpSpPr bwMode="auto">
          <a:xfrm>
            <a:off x="7725109" y="955682"/>
            <a:ext cx="4243357" cy="3631849"/>
            <a:chOff x="3424" y="300"/>
            <a:chExt cx="2022" cy="2084"/>
          </a:xfrm>
        </p:grpSpPr>
        <p:sp>
          <p:nvSpPr>
            <p:cNvPr id="12" name="Rectangle 68">
              <a:extLst>
                <a:ext uri="{FF2B5EF4-FFF2-40B4-BE49-F238E27FC236}">
                  <a16:creationId xmlns:a16="http://schemas.microsoft.com/office/drawing/2014/main" id="{C006E34A-C9F7-497D-B077-7716F22EC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300"/>
              <a:ext cx="1860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>
                  <a:solidFill>
                    <a:schemeClr val="accent2"/>
                  </a:solidFill>
                </a:rPr>
                <a:t>基类成员在派生类中的访问属性</a:t>
              </a:r>
            </a:p>
          </p:txBody>
        </p:sp>
        <p:pic>
          <p:nvPicPr>
            <p:cNvPr id="13" name="Picture 95" descr="F@R5PU`X(M%L8PCHAXFUCPQ">
              <a:extLst>
                <a:ext uri="{FF2B5EF4-FFF2-40B4-BE49-F238E27FC236}">
                  <a16:creationId xmlns:a16="http://schemas.microsoft.com/office/drawing/2014/main" id="{BE7A4728-5259-4FE6-8FF2-BF7490ECF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436"/>
              <a:ext cx="2022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96" descr="IS`(FRXN%@LN{]ZFR]%[EBA">
              <a:extLst>
                <a:ext uri="{FF2B5EF4-FFF2-40B4-BE49-F238E27FC236}">
                  <a16:creationId xmlns:a16="http://schemas.microsoft.com/office/drawing/2014/main" id="{D9F0F647-2832-4F6D-A13F-1AFD72C8C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616"/>
              <a:ext cx="193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97">
              <a:extLst>
                <a:ext uri="{FF2B5EF4-FFF2-40B4-BE49-F238E27FC236}">
                  <a16:creationId xmlns:a16="http://schemas.microsoft.com/office/drawing/2014/main" id="{17E87C5E-430E-4592-95AF-7D5D6FA03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9" y="1480"/>
              <a:ext cx="1860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>
                  <a:solidFill>
                    <a:schemeClr val="accent2"/>
                  </a:solidFill>
                </a:rPr>
                <a:t>私有继承的访问规则</a:t>
              </a:r>
            </a:p>
          </p:txBody>
        </p:sp>
      </p:grpSp>
      <p:grpSp>
        <p:nvGrpSpPr>
          <p:cNvPr id="16" name="Group 112">
            <a:extLst>
              <a:ext uri="{FF2B5EF4-FFF2-40B4-BE49-F238E27FC236}">
                <a16:creationId xmlns:a16="http://schemas.microsoft.com/office/drawing/2014/main" id="{F0D58BDE-8F48-4817-A3A4-1956887F12D3}"/>
              </a:ext>
            </a:extLst>
          </p:cNvPr>
          <p:cNvGrpSpPr>
            <a:grpSpLocks/>
          </p:cNvGrpSpPr>
          <p:nvPr/>
        </p:nvGrpSpPr>
        <p:grpSpPr bwMode="auto">
          <a:xfrm>
            <a:off x="2891627" y="2786692"/>
            <a:ext cx="8528405" cy="2249560"/>
            <a:chOff x="1630" y="1802"/>
            <a:chExt cx="4718" cy="1433"/>
          </a:xfrm>
        </p:grpSpPr>
        <p:sp>
          <p:nvSpPr>
            <p:cNvPr id="17" name="Text Box 37">
              <a:extLst>
                <a:ext uri="{FF2B5EF4-FFF2-40B4-BE49-F238E27FC236}">
                  <a16:creationId xmlns:a16="http://schemas.microsoft.com/office/drawing/2014/main" id="{957EC883-B98A-4C60-B226-53A7E0ACB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" y="3054"/>
              <a:ext cx="2042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1600" dirty="0">
                  <a:solidFill>
                    <a:srgbClr val="FF0000"/>
                  </a:solidFill>
                  <a:ea typeface="微软雅黑" panose="020B0503020204020204" pitchFamily="34" charset="-122"/>
                  <a:cs typeface="宋体" panose="02010600030101010101" pitchFamily="2" charset="-122"/>
                </a:rPr>
                <a:t>派生类是？基类是？继承方式是？</a:t>
              </a:r>
            </a:p>
          </p:txBody>
        </p:sp>
        <p:cxnSp>
          <p:nvCxnSpPr>
            <p:cNvPr id="18" name="AutoShape 100">
              <a:extLst>
                <a:ext uri="{FF2B5EF4-FFF2-40B4-BE49-F238E27FC236}">
                  <a16:creationId xmlns:a16="http://schemas.microsoft.com/office/drawing/2014/main" id="{C7A0CBE2-1570-45EE-9559-23BCB624C4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V="1">
              <a:off x="2466" y="966"/>
              <a:ext cx="1004" cy="2676"/>
            </a:xfrm>
            <a:prstGeom prst="curvedConnector4">
              <a:avLst>
                <a:gd name="adj1" fmla="val 894"/>
                <a:gd name="adj2" fmla="val 73505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Text Box 101">
            <a:extLst>
              <a:ext uri="{FF2B5EF4-FFF2-40B4-BE49-F238E27FC236}">
                <a16:creationId xmlns:a16="http://schemas.microsoft.com/office/drawing/2014/main" id="{590522D8-5613-4CDB-ACF1-6040C1BC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613" y="3220479"/>
            <a:ext cx="25415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基类的</a:t>
            </a:r>
            <a:r>
              <a:rPr lang="en-US" altLang="zh-CN" sz="1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setx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函数在派生类中为私有成员，派生类成员函数可以访问</a:t>
            </a:r>
          </a:p>
        </p:txBody>
      </p:sp>
      <p:sp>
        <p:nvSpPr>
          <p:cNvPr id="20" name="Text Box 102">
            <a:extLst>
              <a:ext uri="{FF2B5EF4-FFF2-40B4-BE49-F238E27FC236}">
                <a16:creationId xmlns:a16="http://schemas.microsoft.com/office/drawing/2014/main" id="{7E80F73D-8F53-456A-8C09-46CE88912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122" y="3539351"/>
            <a:ext cx="409970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错误，派生类成员函数不能直接访问基类的私有成员</a:t>
            </a:r>
          </a:p>
        </p:txBody>
      </p:sp>
      <p:sp>
        <p:nvSpPr>
          <p:cNvPr id="21" name="Text Box 103">
            <a:extLst>
              <a:ext uri="{FF2B5EF4-FFF2-40B4-BE49-F238E27FC236}">
                <a16:creationId xmlns:a16="http://schemas.microsoft.com/office/drawing/2014/main" id="{AF1B011C-442A-4E31-93F8-D1DA9EA2C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8701" y="4155859"/>
            <a:ext cx="31977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正确，成员函数</a:t>
            </a:r>
            <a:r>
              <a:rPr lang="en-US" altLang="zh-CN" sz="1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showxy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可以访问本类的私有成员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2" name="Text Box 104">
            <a:extLst>
              <a:ext uri="{FF2B5EF4-FFF2-40B4-BE49-F238E27FC236}">
                <a16:creationId xmlns:a16="http://schemas.microsoft.com/office/drawing/2014/main" id="{A8C88099-FFBB-4C2B-A79C-2FBB0D4D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940" y="4412064"/>
            <a:ext cx="15581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派生类的私有变量</a:t>
            </a:r>
          </a:p>
        </p:txBody>
      </p:sp>
      <p:sp>
        <p:nvSpPr>
          <p:cNvPr id="23" name="Text Box 105">
            <a:extLst>
              <a:ext uri="{FF2B5EF4-FFF2-40B4-BE49-F238E27FC236}">
                <a16:creationId xmlns:a16="http://schemas.microsoft.com/office/drawing/2014/main" id="{B4D3F106-0ACE-4D5D-9A6A-3F8BC5D45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014" y="5691360"/>
            <a:ext cx="52475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错误，成员函数</a:t>
            </a:r>
            <a:r>
              <a:rPr lang="en-US" altLang="zh-CN" sz="1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setx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在派生类中为私有成员，派生类对象不能访问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4" name="Text Box 107">
            <a:extLst>
              <a:ext uri="{FF2B5EF4-FFF2-40B4-BE49-F238E27FC236}">
                <a16:creationId xmlns:a16="http://schemas.microsoft.com/office/drawing/2014/main" id="{71C79DF5-ADE8-4EA4-91F7-A4AFE24E8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452" y="5871541"/>
            <a:ext cx="45913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错误，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showx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在派生类中为私有成员，派生类对象不能访问</a:t>
            </a:r>
          </a:p>
        </p:txBody>
      </p:sp>
      <p:sp>
        <p:nvSpPr>
          <p:cNvPr id="25" name="Text Box 108">
            <a:extLst>
              <a:ext uri="{FF2B5EF4-FFF2-40B4-BE49-F238E27FC236}">
                <a16:creationId xmlns:a16="http://schemas.microsoft.com/office/drawing/2014/main" id="{ACE94BA1-D465-4FA5-943C-545C726BD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451" y="6050661"/>
            <a:ext cx="45913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setxy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在派生类中为公有成员，派生类对象可以访问</a:t>
            </a:r>
          </a:p>
        </p:txBody>
      </p:sp>
      <p:sp>
        <p:nvSpPr>
          <p:cNvPr id="26" name="Text Box 109">
            <a:extLst>
              <a:ext uri="{FF2B5EF4-FFF2-40B4-BE49-F238E27FC236}">
                <a16:creationId xmlns:a16="http://schemas.microsoft.com/office/drawing/2014/main" id="{E35946E8-D4F5-488B-8988-6A8AA598A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014" y="6231904"/>
            <a:ext cx="45913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showxy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在派生类中为公有成员，派生类对象可以访问</a:t>
            </a:r>
          </a:p>
        </p:txBody>
      </p:sp>
    </p:spTree>
    <p:extLst>
      <p:ext uri="{BB962C8B-B14F-4D97-AF65-F5344CB8AC3E}">
        <p14:creationId xmlns:p14="http://schemas.microsoft.com/office/powerpoint/2010/main" val="178728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/>
      <p:bldP spid="9" grpId="0"/>
      <p:bldP spid="10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 txBox="1"/>
          <p:nvPr>
            <p:custDataLst>
              <p:tags r:id="rId2"/>
            </p:custDataLst>
          </p:nvPr>
        </p:nvSpPr>
        <p:spPr>
          <a:xfrm>
            <a:off x="3310455" y="1887165"/>
            <a:ext cx="2918308" cy="168244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0935" b="1" dirty="0">
                <a:solidFill>
                  <a:srgbClr val="197BC8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5" name="MH_Others_2"/>
          <p:cNvSpPr txBox="1"/>
          <p:nvPr>
            <p:custDataLst>
              <p:tags r:id="rId3"/>
            </p:custDataLst>
          </p:nvPr>
        </p:nvSpPr>
        <p:spPr>
          <a:xfrm>
            <a:off x="3205585" y="3649338"/>
            <a:ext cx="3128049" cy="6360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135" b="1" dirty="0">
                <a:solidFill>
                  <a:srgbClr val="197BC8"/>
                </a:solidFill>
                <a:cs typeface="+mn-ea"/>
                <a:sym typeface="+mn-lt"/>
              </a:rPr>
              <a:t>CONTENTS</a:t>
            </a:r>
            <a:endParaRPr lang="zh-CN" altLang="en-US" sz="4135" b="1" dirty="0">
              <a:solidFill>
                <a:srgbClr val="197BC8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4"/>
            </p:custDataLst>
          </p:nvPr>
        </p:nvSpPr>
        <p:spPr>
          <a:xfrm>
            <a:off x="7465040" y="1969270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派生类和继承</a:t>
            </a:r>
          </a:p>
        </p:txBody>
      </p:sp>
      <p:sp>
        <p:nvSpPr>
          <p:cNvPr id="7" name="MH_Entry_2"/>
          <p:cNvSpPr/>
          <p:nvPr>
            <p:custDataLst>
              <p:tags r:id="rId5"/>
            </p:custDataLst>
          </p:nvPr>
        </p:nvSpPr>
        <p:spPr>
          <a:xfrm>
            <a:off x="7465040" y="2793703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继承和派生的概念</a:t>
            </a:r>
          </a:p>
        </p:txBody>
      </p:sp>
      <p:sp>
        <p:nvSpPr>
          <p:cNvPr id="8" name="MH_Entry_3"/>
          <p:cNvSpPr/>
          <p:nvPr>
            <p:custDataLst>
              <p:tags r:id="rId6"/>
            </p:custDataLst>
          </p:nvPr>
        </p:nvSpPr>
        <p:spPr>
          <a:xfrm>
            <a:off x="7465040" y="3618134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派生类的构造函数和析构函数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545184" y="51851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326" y="2400254"/>
            <a:ext cx="2956345" cy="4505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AE33BEC-46A5-4A13-A170-88B1AB49EC9F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公有继承的访问规则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Group 25">
            <a:extLst>
              <a:ext uri="{FF2B5EF4-FFF2-40B4-BE49-F238E27FC236}">
                <a16:creationId xmlns:a16="http://schemas.microsoft.com/office/drawing/2014/main" id="{B16C77F6-6140-402F-ADE8-6B0C893B95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5150665"/>
              </p:ext>
            </p:extLst>
          </p:nvPr>
        </p:nvGraphicFramePr>
        <p:xfrm>
          <a:off x="468313" y="1484313"/>
          <a:ext cx="10429842" cy="2583833"/>
        </p:xfrm>
        <a:graphic>
          <a:graphicData uri="http://schemas.openxmlformats.org/drawingml/2006/table">
            <a:tbl>
              <a:tblPr/>
              <a:tblGrid>
                <a:gridCol w="260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8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4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063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基类中的成员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private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public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protected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385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内部访问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385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对象访问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5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>
            <a:extLst>
              <a:ext uri="{FF2B5EF4-FFF2-40B4-BE49-F238E27FC236}">
                <a16:creationId xmlns:a16="http://schemas.microsoft.com/office/drawing/2014/main" id="{743E5ACD-9C12-4DF9-B5B0-A43ABF73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3" y="117474"/>
            <a:ext cx="2876258" cy="679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3">
            <a:extLst>
              <a:ext uri="{FF2B5EF4-FFF2-40B4-BE49-F238E27FC236}">
                <a16:creationId xmlns:a16="http://schemas.microsoft.com/office/drawing/2014/main" id="{17812BAB-F1AC-485E-97F0-AF583BCA4348}"/>
              </a:ext>
            </a:extLst>
          </p:cNvPr>
          <p:cNvGrpSpPr>
            <a:grpSpLocks/>
          </p:cNvGrpSpPr>
          <p:nvPr/>
        </p:nvGrpSpPr>
        <p:grpSpPr bwMode="auto">
          <a:xfrm>
            <a:off x="2619159" y="2620726"/>
            <a:ext cx="5573120" cy="1203181"/>
            <a:chOff x="249" y="1658"/>
            <a:chExt cx="4718" cy="1046"/>
          </a:xfrm>
        </p:grpSpPr>
        <p:sp>
          <p:nvSpPr>
            <p:cNvPr id="4" name="Text Box 14">
              <a:extLst>
                <a:ext uri="{FF2B5EF4-FFF2-40B4-BE49-F238E27FC236}">
                  <a16:creationId xmlns:a16="http://schemas.microsoft.com/office/drawing/2014/main" id="{C1092AF8-0E56-40E2-A921-82E673ACA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2523"/>
              <a:ext cx="2042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1600">
                  <a:solidFill>
                    <a:srgbClr val="FF0000"/>
                  </a:solidFill>
                  <a:ea typeface="微软雅黑" panose="020B0503020204020204" pitchFamily="34" charset="-122"/>
                  <a:cs typeface="宋体" panose="02010600030101010101" pitchFamily="2" charset="-122"/>
                </a:rPr>
                <a:t>派生类是？基类是？继承方式是？</a:t>
              </a:r>
            </a:p>
          </p:txBody>
        </p:sp>
        <p:cxnSp>
          <p:nvCxnSpPr>
            <p:cNvPr id="5" name="AutoShape 15">
              <a:extLst>
                <a:ext uri="{FF2B5EF4-FFF2-40B4-BE49-F238E27FC236}">
                  <a16:creationId xmlns:a16="http://schemas.microsoft.com/office/drawing/2014/main" id="{312C6279-C87B-4E0D-B121-22C6FBC5E1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V="1">
              <a:off x="1085" y="822"/>
              <a:ext cx="1004" cy="2676"/>
            </a:xfrm>
            <a:prstGeom prst="curvedConnector4">
              <a:avLst>
                <a:gd name="adj1" fmla="val 894"/>
                <a:gd name="adj2" fmla="val 73505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26">
            <a:extLst>
              <a:ext uri="{FF2B5EF4-FFF2-40B4-BE49-F238E27FC236}">
                <a16:creationId xmlns:a16="http://schemas.microsoft.com/office/drawing/2014/main" id="{D01C0394-DD68-4410-A380-863AC7EC088B}"/>
              </a:ext>
            </a:extLst>
          </p:cNvPr>
          <p:cNvGrpSpPr>
            <a:grpSpLocks/>
          </p:cNvGrpSpPr>
          <p:nvPr/>
        </p:nvGrpSpPr>
        <p:grpSpPr bwMode="auto">
          <a:xfrm>
            <a:off x="7964196" y="561878"/>
            <a:ext cx="4034291" cy="4280709"/>
            <a:chOff x="3424" y="300"/>
            <a:chExt cx="2022" cy="1860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6E7C59D-B96A-42CD-A044-C02255A2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300"/>
              <a:ext cx="1860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>
                  <a:solidFill>
                    <a:schemeClr val="accent2"/>
                  </a:solidFill>
                </a:rPr>
                <a:t>基类成员在派生类中的访问属性</a:t>
              </a:r>
            </a:p>
          </p:txBody>
        </p:sp>
        <p:pic>
          <p:nvPicPr>
            <p:cNvPr id="8" name="Picture 10" descr="F@R5PU`X(M%L8PCHAXFUCPQ">
              <a:extLst>
                <a:ext uri="{FF2B5EF4-FFF2-40B4-BE49-F238E27FC236}">
                  <a16:creationId xmlns:a16="http://schemas.microsoft.com/office/drawing/2014/main" id="{02BB8C21-AE6B-4F55-8F14-E1C7A9858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436"/>
              <a:ext cx="2022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74A0F943-F438-4D90-AB07-87EAC0323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9" y="1480"/>
              <a:ext cx="1860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>
                  <a:solidFill>
                    <a:schemeClr val="accent2"/>
                  </a:solidFill>
                </a:rPr>
                <a:t>公有继承的访问规则</a:t>
              </a:r>
            </a:p>
          </p:txBody>
        </p:sp>
        <p:pic>
          <p:nvPicPr>
            <p:cNvPr id="10" name="Picture 25" descr="Z59A922@V(T2I81VF6R5%86">
              <a:extLst>
                <a:ext uri="{FF2B5EF4-FFF2-40B4-BE49-F238E27FC236}">
                  <a16:creationId xmlns:a16="http://schemas.microsoft.com/office/drawing/2014/main" id="{03F17509-840A-42B6-9F77-7CBFA446C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661"/>
              <a:ext cx="1950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 Box 28">
            <a:extLst>
              <a:ext uri="{FF2B5EF4-FFF2-40B4-BE49-F238E27FC236}">
                <a16:creationId xmlns:a16="http://schemas.microsoft.com/office/drawing/2014/main" id="{A0440D94-8AAE-4528-8F78-C80E69A57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714" y="5882367"/>
            <a:ext cx="4032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showx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在派生类中为公有成员，派生类对象可以访问</a:t>
            </a:r>
          </a:p>
        </p:txBody>
      </p:sp>
      <p:sp>
        <p:nvSpPr>
          <p:cNvPr id="12" name="Text Box 29">
            <a:extLst>
              <a:ext uri="{FF2B5EF4-FFF2-40B4-BE49-F238E27FC236}">
                <a16:creationId xmlns:a16="http://schemas.microsoft.com/office/drawing/2014/main" id="{694712D0-4E06-4BA0-9B4E-0FEE12699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614" y="6069692"/>
            <a:ext cx="4032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setxy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在派生类中为公有成员，派生类对象可以访问</a:t>
            </a:r>
          </a:p>
        </p:txBody>
      </p:sp>
      <p:sp>
        <p:nvSpPr>
          <p:cNvPr id="13" name="Text Box 30">
            <a:extLst>
              <a:ext uri="{FF2B5EF4-FFF2-40B4-BE49-F238E27FC236}">
                <a16:creationId xmlns:a16="http://schemas.microsoft.com/office/drawing/2014/main" id="{DC502A0B-3F8C-48CA-95C0-CB2B52227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276" y="6242730"/>
            <a:ext cx="4032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showxy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在派生类中为公有成员，派生类对象可以访问</a:t>
            </a: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0B32C248-1BEC-432E-8B97-6D1FE9367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714" y="5737905"/>
            <a:ext cx="4608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正确，成员函数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setx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在派生类中为公有成员，派生类对象可以访问</a:t>
            </a:r>
            <a:endParaRPr lang="en-US" altLang="zh-CN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5" name="Text Box 102">
            <a:extLst>
              <a:ext uri="{FF2B5EF4-FFF2-40B4-BE49-F238E27FC236}">
                <a16:creationId xmlns:a16="http://schemas.microsoft.com/office/drawing/2014/main" id="{DF332F18-F23F-4786-A4AD-8A0452198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23" y="4094354"/>
            <a:ext cx="36004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//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错误，派生类成员函数不能直接访问基类的私有成员</a:t>
            </a:r>
          </a:p>
        </p:txBody>
      </p:sp>
    </p:spTree>
    <p:extLst>
      <p:ext uri="{BB962C8B-B14F-4D97-AF65-F5344CB8AC3E}">
        <p14:creationId xmlns:p14="http://schemas.microsoft.com/office/powerpoint/2010/main" val="34280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F4CB1F7-EDC5-4D54-B9ED-CCF1C6B65EE0}"/>
              </a:ext>
            </a:extLst>
          </p:cNvPr>
          <p:cNvSpPr/>
          <p:nvPr/>
        </p:nvSpPr>
        <p:spPr>
          <a:xfrm>
            <a:off x="7177086" y="311224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继承的访问规则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95256-E44E-4E17-8183-6B69436E3967}"/>
              </a:ext>
            </a:extLst>
          </p:cNvPr>
          <p:cNvSpPr txBox="1"/>
          <p:nvPr/>
        </p:nvSpPr>
        <p:spPr>
          <a:xfrm>
            <a:off x="7127177" y="2295973"/>
            <a:ext cx="4878065" cy="1810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</a:p>
        </p:txBody>
      </p:sp>
      <p:pic>
        <p:nvPicPr>
          <p:cNvPr id="6" name="Picture 15" descr="公有访问2">
            <a:extLst>
              <a:ext uri="{FF2B5EF4-FFF2-40B4-BE49-F238E27FC236}">
                <a16:creationId xmlns:a16="http://schemas.microsoft.com/office/drawing/2014/main" id="{FEB1DDB3-C815-4D56-A733-21A0397B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4946650" cy="64780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0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4AE33BEC-46A5-4A13-A170-88B1AB49EC9F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保护继承的访问规则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Group 25">
            <a:extLst>
              <a:ext uri="{FF2B5EF4-FFF2-40B4-BE49-F238E27FC236}">
                <a16:creationId xmlns:a16="http://schemas.microsoft.com/office/drawing/2014/main" id="{ED205B5B-E0FA-4368-95C8-566760EB17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4569048"/>
              </p:ext>
            </p:extLst>
          </p:nvPr>
        </p:nvGraphicFramePr>
        <p:xfrm>
          <a:off x="468313" y="1484312"/>
          <a:ext cx="11474870" cy="2966389"/>
        </p:xfrm>
        <a:graphic>
          <a:graphicData uri="http://schemas.openxmlformats.org/drawingml/2006/table">
            <a:tbl>
              <a:tblPr/>
              <a:tblGrid>
                <a:gridCol w="2870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5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093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基类中的成员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private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public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protected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148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内部访问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148"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对象访问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1pPr>
                      <a:lvl2pPr>
                        <a:buClr>
                          <a:schemeClr val="accent2"/>
                        </a:buClr>
                        <a:defRPr sz="2400" b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不可访问</a:t>
                      </a:r>
                    </a:p>
                  </a:txBody>
                  <a:tcPr marL="90000" marR="90000" marT="46807" marB="468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8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2">
            <a:extLst>
              <a:ext uri="{FF2B5EF4-FFF2-40B4-BE49-F238E27FC236}">
                <a16:creationId xmlns:a16="http://schemas.microsoft.com/office/drawing/2014/main" id="{75C78061-E4F2-41D8-B4BF-CE2D824CC453}"/>
              </a:ext>
            </a:extLst>
          </p:cNvPr>
          <p:cNvSpPr txBox="1">
            <a:spLocks/>
          </p:cNvSpPr>
          <p:nvPr/>
        </p:nvSpPr>
        <p:spPr>
          <a:xfrm>
            <a:off x="1511559" y="6318250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E49915-A608-47F9-ABBF-0DDBDBA456C8}" type="datetime1">
              <a:rPr lang="zh-CN" altLang="en-US" sz="1400" smtClean="0"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2021/10/13</a:t>
            </a:fld>
            <a:endParaRPr lang="en-US" altLang="zh-CN" sz="1400"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650954-2821-4E62-8FC4-625F48D684EC}"/>
              </a:ext>
            </a:extLst>
          </p:cNvPr>
          <p:cNvSpPr/>
          <p:nvPr/>
        </p:nvSpPr>
        <p:spPr>
          <a:xfrm>
            <a:off x="1359159" y="333375"/>
            <a:ext cx="3619500" cy="6524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b="1" dirty="0">
                <a:latin typeface="+mj-lt"/>
              </a:rPr>
              <a:t>#include&lt;iostream&gt;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using namespace std;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class Base{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public: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</a:t>
            </a:r>
            <a:r>
              <a:rPr lang="zh-CN" altLang="en-US" sz="1100" b="1" dirty="0">
                <a:solidFill>
                  <a:srgbClr val="0070C0"/>
                </a:solidFill>
                <a:latin typeface="+mj-lt"/>
              </a:rPr>
              <a:t>int z;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void setx(int i)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{  x=i; }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int getx()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{  return x; }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private: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</a:t>
            </a:r>
            <a:r>
              <a:rPr lang="zh-CN" altLang="en-US" sz="1100" b="1" dirty="0">
                <a:solidFill>
                  <a:srgbClr val="0070C0"/>
                </a:solidFill>
                <a:latin typeface="+mj-lt"/>
              </a:rPr>
              <a:t>int x;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protected: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</a:t>
            </a:r>
            <a:r>
              <a:rPr lang="zh-CN" altLang="en-US" sz="1100" b="1" dirty="0">
                <a:solidFill>
                  <a:srgbClr val="0070C0"/>
                </a:solidFill>
                <a:latin typeface="+mj-lt"/>
              </a:rPr>
              <a:t>int y;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};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class Derived:protected Base{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public: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</a:t>
            </a:r>
            <a:r>
              <a:rPr lang="zh-CN" altLang="en-US" sz="1100" b="1" dirty="0">
                <a:solidFill>
                  <a:srgbClr val="0070C0"/>
                </a:solidFill>
                <a:latin typeface="+mj-lt"/>
              </a:rPr>
              <a:t>int p;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void setall(int a,int b,int c,int d, int e,int f);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void show();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private:</a:t>
            </a:r>
          </a:p>
          <a:p>
            <a:pPr>
              <a:defRPr/>
            </a:pPr>
            <a:r>
              <a:rPr lang="zh-CN" altLang="en-US" sz="1100" b="1" dirty="0">
                <a:solidFill>
                  <a:srgbClr val="0070C0"/>
                </a:solidFill>
                <a:latin typeface="+mj-lt"/>
              </a:rPr>
              <a:t>    int m;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protected:</a:t>
            </a:r>
          </a:p>
          <a:p>
            <a:pPr>
              <a:defRPr/>
            </a:pPr>
            <a:r>
              <a:rPr lang="zh-CN" altLang="en-US" sz="1100" b="1" dirty="0">
                <a:solidFill>
                  <a:srgbClr val="0070C0"/>
                </a:solidFill>
                <a:latin typeface="+mj-lt"/>
              </a:rPr>
              <a:t>    int n;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};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void Derived::setall(int a,int b,int c,int d, int e,int f)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{  x=a;</a:t>
            </a:r>
            <a:endParaRPr lang="en-US" altLang="zh-CN" sz="1100" b="1" dirty="0">
              <a:latin typeface="+mj-lt"/>
            </a:endParaRPr>
          </a:p>
          <a:p>
            <a:pPr>
              <a:defRPr/>
            </a:pPr>
            <a:r>
              <a:rPr lang="en-US" altLang="zh-CN" sz="1100" b="1" dirty="0">
                <a:latin typeface="+mj-lt"/>
              </a:rPr>
              <a:t>  </a:t>
            </a:r>
            <a:r>
              <a:rPr lang="zh-CN" altLang="en-US" sz="1100" b="1" dirty="0">
                <a:latin typeface="+mj-lt"/>
              </a:rPr>
              <a:t> y=b;  </a:t>
            </a:r>
            <a:endParaRPr lang="en-US" altLang="zh-CN" sz="1100" b="1" dirty="0">
              <a:latin typeface="+mj-lt"/>
            </a:endParaRPr>
          </a:p>
          <a:p>
            <a:pPr>
              <a:defRPr/>
            </a:pPr>
            <a:r>
              <a:rPr lang="en-US" altLang="zh-CN" sz="1100" b="1" dirty="0">
                <a:latin typeface="+mj-lt"/>
              </a:rPr>
              <a:t>   z</a:t>
            </a:r>
            <a:r>
              <a:rPr lang="zh-CN" altLang="en-US" sz="1100" b="1" dirty="0">
                <a:latin typeface="+mj-lt"/>
              </a:rPr>
              <a:t>=c; </a:t>
            </a:r>
            <a:endParaRPr lang="en-US" altLang="zh-CN" sz="1100" b="1" dirty="0">
              <a:latin typeface="+mj-lt"/>
            </a:endParaRPr>
          </a:p>
          <a:p>
            <a:pPr>
              <a:defRPr/>
            </a:pPr>
            <a:r>
              <a:rPr lang="en-US" altLang="zh-CN" sz="1100" b="1" dirty="0">
                <a:latin typeface="+mj-lt"/>
              </a:rPr>
              <a:t> </a:t>
            </a:r>
            <a:r>
              <a:rPr lang="zh-CN" altLang="en-US" sz="1100" b="1" dirty="0">
                <a:latin typeface="+mj-lt"/>
              </a:rPr>
              <a:t> m=d;  n=e;  p=f; }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void Derived::show()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{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cout&lt;&lt;"x="&lt;&lt;x&lt;&lt;endl;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cout&lt;&lt;"x="&lt;&lt;getx()&lt;&lt;endl;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cout&lt;&lt;"y="&lt;&lt;y&lt;&lt;endl;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cout&lt;&lt;"z="&lt;&lt;z&lt;&lt;endl;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cout&lt;&lt;"m="&lt;&lt;m&lt;&lt;endl;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cout&lt;&lt;"n="&lt;&lt;n&lt;&lt;endl;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}</a:t>
            </a:r>
          </a:p>
        </p:txBody>
      </p:sp>
      <p:grpSp>
        <p:nvGrpSpPr>
          <p:cNvPr id="8" name="组合 2">
            <a:extLst>
              <a:ext uri="{FF2B5EF4-FFF2-40B4-BE49-F238E27FC236}">
                <a16:creationId xmlns:a16="http://schemas.microsoft.com/office/drawing/2014/main" id="{D066A0E8-FBF2-47DA-AB80-A5F23CAE973B}"/>
              </a:ext>
            </a:extLst>
          </p:cNvPr>
          <p:cNvGrpSpPr>
            <a:grpSpLocks/>
          </p:cNvGrpSpPr>
          <p:nvPr/>
        </p:nvGrpSpPr>
        <p:grpSpPr bwMode="auto">
          <a:xfrm>
            <a:off x="6347084" y="549275"/>
            <a:ext cx="3671889" cy="2927349"/>
            <a:chOff x="5292080" y="476250"/>
            <a:chExt cx="3672410" cy="2926680"/>
          </a:xfrm>
        </p:grpSpPr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41D45CEE-E4D6-4866-88FB-7B93D5CA6F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35600" y="476250"/>
              <a:ext cx="3209925" cy="2017713"/>
              <a:chOff x="3424" y="300"/>
              <a:chExt cx="2022" cy="1271"/>
            </a:xfrm>
          </p:grpSpPr>
          <p:sp>
            <p:nvSpPr>
              <p:cNvPr id="11" name="Rectangle 7">
                <a:extLst>
                  <a:ext uri="{FF2B5EF4-FFF2-40B4-BE49-F238E27FC236}">
                    <a16:creationId xmlns:a16="http://schemas.microsoft.com/office/drawing/2014/main" id="{041218B2-E204-470E-8FCC-5D0C7CF9C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300"/>
                <a:ext cx="1860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200">
                    <a:solidFill>
                      <a:schemeClr val="accent2"/>
                    </a:solidFill>
                  </a:rPr>
                  <a:t>基类成员在派生类中的访问属性</a:t>
                </a:r>
              </a:p>
            </p:txBody>
          </p:sp>
          <p:pic>
            <p:nvPicPr>
              <p:cNvPr id="12" name="Picture 8" descr="F@R5PU`X(M%L8PCHAXFUCPQ">
                <a:extLst>
                  <a:ext uri="{FF2B5EF4-FFF2-40B4-BE49-F238E27FC236}">
                    <a16:creationId xmlns:a16="http://schemas.microsoft.com/office/drawing/2014/main" id="{EB805955-F0C4-4DE4-8CF7-F333B7DD5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4" y="436"/>
                <a:ext cx="2022" cy="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8CD7C169-7AFA-4A1C-A0E0-A1F1E03B0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1480"/>
                <a:ext cx="1860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200">
                    <a:solidFill>
                      <a:schemeClr val="accent2"/>
                    </a:solidFill>
                  </a:rPr>
                  <a:t>保护继承的访问规则</a:t>
                </a:r>
              </a:p>
            </p:txBody>
          </p:sp>
        </p:grpSp>
        <p:graphicFrame>
          <p:nvGraphicFramePr>
            <p:cNvPr id="10" name="Group 25">
              <a:extLst>
                <a:ext uri="{FF2B5EF4-FFF2-40B4-BE49-F238E27FC236}">
                  <a16:creationId xmlns:a16="http://schemas.microsoft.com/office/drawing/2014/main" id="{CF9FF02C-7495-4378-964F-AFABB0D10CC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92080" y="2589213"/>
            <a:ext cx="3672410" cy="813717"/>
          </p:xfrm>
          <a:graphic>
            <a:graphicData uri="http://schemas.openxmlformats.org/drawingml/2006/table">
              <a:tbl>
                <a:tblPr/>
                <a:tblGrid>
                  <a:gridCol w="107996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5633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851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1707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312813"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基类中的成员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1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private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1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public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1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protected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0545"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内部访问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不可访问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可访问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可访问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50545"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对象访问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不可访问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不可访问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defRPr sz="2800" b="1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1pPr>
                        <a:lvl2pPr>
                          <a:buClr>
                            <a:schemeClr val="accent2"/>
                          </a:buClr>
                          <a:defRPr sz="24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2pPr>
                        <a:lvl3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3pPr>
                        <a:lvl4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4pPr>
                        <a:lvl5pP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5pPr>
                        <a:lvl6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6pPr>
                        <a:lvl7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7pPr>
                        <a:lvl8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8pPr>
                        <a:lvl9pPr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宋体" panose="02010600030101010101" pitchFamily="2" charset="-122"/>
                          </a:rPr>
                          <a:t>不可访问</a:t>
                        </a:r>
                      </a:p>
                    </a:txBody>
                    <a:tcPr marL="89987" marR="89987" marT="46818" marB="46818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98B76CCC-5EF8-4B53-9996-3F1F1FFDF5BD}"/>
              </a:ext>
            </a:extLst>
          </p:cNvPr>
          <p:cNvSpPr/>
          <p:nvPr/>
        </p:nvSpPr>
        <p:spPr>
          <a:xfrm>
            <a:off x="6335972" y="3608388"/>
            <a:ext cx="2592387" cy="17859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b="1" dirty="0">
                <a:latin typeface="+mj-lt"/>
              </a:rPr>
              <a:t>int main()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{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Derived obj;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obj.setall(1,2,3,4,5,6);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obj.show();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cout&lt;&lt;"y="&lt;&lt;obj.y&lt;&lt;endl;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    cout&lt;&lt;"p="&lt;&lt;obj.p&lt;&lt;endl;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return 0;</a:t>
            </a:r>
          </a:p>
          <a:p>
            <a:pPr>
              <a:defRPr/>
            </a:pPr>
            <a:r>
              <a:rPr lang="zh-CN" altLang="en-US" sz="1100" b="1" dirty="0">
                <a:latin typeface="+mj-lt"/>
              </a:rPr>
              <a:t>}</a:t>
            </a:r>
          </a:p>
          <a:p>
            <a:pPr>
              <a:defRPr/>
            </a:pPr>
            <a:endParaRPr lang="zh-CN" altLang="en-US" sz="1100" b="1" dirty="0">
              <a:latin typeface="+mj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220C12-81D2-4EF1-B6E1-49841F8C4CC9}"/>
              </a:ext>
            </a:extLst>
          </p:cNvPr>
          <p:cNvGrpSpPr>
            <a:grpSpLocks/>
          </p:cNvGrpSpPr>
          <p:nvPr/>
        </p:nvGrpSpPr>
        <p:grpSpPr bwMode="auto">
          <a:xfrm>
            <a:off x="1306772" y="685800"/>
            <a:ext cx="3311525" cy="287338"/>
            <a:chOff x="252016" y="612419"/>
            <a:chExt cx="3311872" cy="288007"/>
          </a:xfrm>
        </p:grpSpPr>
        <p:sp>
          <p:nvSpPr>
            <p:cNvPr id="16" name="椭圆形标注 4">
              <a:extLst>
                <a:ext uri="{FF2B5EF4-FFF2-40B4-BE49-F238E27FC236}">
                  <a16:creationId xmlns:a16="http://schemas.microsoft.com/office/drawing/2014/main" id="{39833A0B-D3D1-4D0E-98E3-72AD516694E8}"/>
                </a:ext>
              </a:extLst>
            </p:cNvPr>
            <p:cNvSpPr/>
            <p:nvPr/>
          </p:nvSpPr>
          <p:spPr>
            <a:xfrm>
              <a:off x="252016" y="612419"/>
              <a:ext cx="1152646" cy="288007"/>
            </a:xfrm>
            <a:prstGeom prst="wedgeEllipseCallout">
              <a:avLst>
                <a:gd name="adj1" fmla="val 122353"/>
                <a:gd name="adj2" fmla="val 1995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文本框 5">
              <a:extLst>
                <a:ext uri="{FF2B5EF4-FFF2-40B4-BE49-F238E27FC236}">
                  <a16:creationId xmlns:a16="http://schemas.microsoft.com/office/drawing/2014/main" id="{A818B70D-AF1D-491D-9B2D-F8C78A5C2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752" y="620713"/>
              <a:ext cx="12241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声明基类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D5EFE27-1225-4ED7-A59E-7CC7A53EB685}"/>
              </a:ext>
            </a:extLst>
          </p:cNvPr>
          <p:cNvGrpSpPr>
            <a:grpSpLocks/>
          </p:cNvGrpSpPr>
          <p:nvPr/>
        </p:nvGrpSpPr>
        <p:grpSpPr bwMode="auto">
          <a:xfrm>
            <a:off x="1389322" y="2182813"/>
            <a:ext cx="3568700" cy="766762"/>
            <a:chOff x="252016" y="133411"/>
            <a:chExt cx="3568493" cy="767015"/>
          </a:xfrm>
        </p:grpSpPr>
        <p:sp>
          <p:nvSpPr>
            <p:cNvPr id="19" name="椭圆形标注 20">
              <a:extLst>
                <a:ext uri="{FF2B5EF4-FFF2-40B4-BE49-F238E27FC236}">
                  <a16:creationId xmlns:a16="http://schemas.microsoft.com/office/drawing/2014/main" id="{D298AB5C-2191-4F65-B1D9-9D690A3FE729}"/>
                </a:ext>
              </a:extLst>
            </p:cNvPr>
            <p:cNvSpPr/>
            <p:nvPr/>
          </p:nvSpPr>
          <p:spPr>
            <a:xfrm>
              <a:off x="252016" y="612994"/>
              <a:ext cx="2087441" cy="287432"/>
            </a:xfrm>
            <a:prstGeom prst="wedgeEllipseCallout">
              <a:avLst>
                <a:gd name="adj1" fmla="val 62751"/>
                <a:gd name="adj2" fmla="val -1240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文本框 21">
              <a:extLst>
                <a:ext uri="{FF2B5EF4-FFF2-40B4-BE49-F238E27FC236}">
                  <a16:creationId xmlns:a16="http://schemas.microsoft.com/office/drawing/2014/main" id="{CD5E70D2-0D00-4710-BFC0-A60930AE4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9245" y="133411"/>
              <a:ext cx="21412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声明基类</a:t>
              </a:r>
              <a:r>
                <a:rPr lang="en-US" altLang="zh-CN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r>
                <a:rPr lang="zh-CN" altLang="en-US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的保护派生类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BB0A92-8989-4C5A-B547-DCA6F2B18066}"/>
              </a:ext>
            </a:extLst>
          </p:cNvPr>
          <p:cNvGrpSpPr>
            <a:grpSpLocks/>
          </p:cNvGrpSpPr>
          <p:nvPr/>
        </p:nvGrpSpPr>
        <p:grpSpPr bwMode="auto">
          <a:xfrm>
            <a:off x="1457584" y="3400425"/>
            <a:ext cx="3944938" cy="1325563"/>
            <a:chOff x="351142" y="-453334"/>
            <a:chExt cx="3944035" cy="1325707"/>
          </a:xfrm>
        </p:grpSpPr>
        <p:sp>
          <p:nvSpPr>
            <p:cNvPr id="22" name="椭圆形标注 23">
              <a:extLst>
                <a:ext uri="{FF2B5EF4-FFF2-40B4-BE49-F238E27FC236}">
                  <a16:creationId xmlns:a16="http://schemas.microsoft.com/office/drawing/2014/main" id="{7905AB6C-F4A1-4F8E-98C9-8BB398FA8668}"/>
                </a:ext>
              </a:extLst>
            </p:cNvPr>
            <p:cNvSpPr/>
            <p:nvPr/>
          </p:nvSpPr>
          <p:spPr>
            <a:xfrm>
              <a:off x="351142" y="727894"/>
              <a:ext cx="442812" cy="144479"/>
            </a:xfrm>
            <a:prstGeom prst="wedgeEllipseCallout">
              <a:avLst>
                <a:gd name="adj1" fmla="val 169039"/>
                <a:gd name="adj2" fmla="val -66408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文本框 24">
              <a:extLst>
                <a:ext uri="{FF2B5EF4-FFF2-40B4-BE49-F238E27FC236}">
                  <a16:creationId xmlns:a16="http://schemas.microsoft.com/office/drawing/2014/main" id="{2D24597F-C9E2-464C-ABD9-9CBB87708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6069" y="-453334"/>
              <a:ext cx="296910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错误，在派生类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Derived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为不可直接访问成员，可以改成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setx(a)</a:t>
              </a:r>
              <a:endParaRPr lang="zh-CN" altLang="en-US" sz="1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5EABC16-A37A-4BEF-877C-579F0B0D95A0}"/>
              </a:ext>
            </a:extLst>
          </p:cNvPr>
          <p:cNvGrpSpPr>
            <a:grpSpLocks/>
          </p:cNvGrpSpPr>
          <p:nvPr/>
        </p:nvGrpSpPr>
        <p:grpSpPr bwMode="auto">
          <a:xfrm>
            <a:off x="1511559" y="4546600"/>
            <a:ext cx="4322763" cy="563563"/>
            <a:chOff x="289454" y="254947"/>
            <a:chExt cx="4322809" cy="564150"/>
          </a:xfrm>
        </p:grpSpPr>
        <p:sp>
          <p:nvSpPr>
            <p:cNvPr id="25" name="椭圆形标注 26">
              <a:extLst>
                <a:ext uri="{FF2B5EF4-FFF2-40B4-BE49-F238E27FC236}">
                  <a16:creationId xmlns:a16="http://schemas.microsoft.com/office/drawing/2014/main" id="{E0219559-7E29-45BD-BCEA-254979229A6E}"/>
                </a:ext>
              </a:extLst>
            </p:cNvPr>
            <p:cNvSpPr/>
            <p:nvPr/>
          </p:nvSpPr>
          <p:spPr>
            <a:xfrm>
              <a:off x="289454" y="636344"/>
              <a:ext cx="431805" cy="182753"/>
            </a:xfrm>
            <a:prstGeom prst="wedgeEllipseCallout">
              <a:avLst>
                <a:gd name="adj1" fmla="val 260685"/>
                <a:gd name="adj2" fmla="val -132752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文本框 27">
              <a:extLst>
                <a:ext uri="{FF2B5EF4-FFF2-40B4-BE49-F238E27FC236}">
                  <a16:creationId xmlns:a16="http://schemas.microsoft.com/office/drawing/2014/main" id="{17702D35-AB44-4173-B9ED-D94542AFC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155" y="254947"/>
              <a:ext cx="296910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正确，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在派生类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Derived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中为保护成员，派生类对象可以访问它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DCDCF66-FAAE-450C-9BA8-0E4FD6DC6D2D}"/>
              </a:ext>
            </a:extLst>
          </p:cNvPr>
          <p:cNvGrpSpPr>
            <a:grpSpLocks/>
          </p:cNvGrpSpPr>
          <p:nvPr/>
        </p:nvGrpSpPr>
        <p:grpSpPr bwMode="auto">
          <a:xfrm>
            <a:off x="1457584" y="3851275"/>
            <a:ext cx="4240213" cy="1076325"/>
            <a:chOff x="289454" y="-257926"/>
            <a:chExt cx="4239512" cy="1077023"/>
          </a:xfrm>
        </p:grpSpPr>
        <p:sp>
          <p:nvSpPr>
            <p:cNvPr id="28" name="椭圆形标注 29">
              <a:extLst>
                <a:ext uri="{FF2B5EF4-FFF2-40B4-BE49-F238E27FC236}">
                  <a16:creationId xmlns:a16="http://schemas.microsoft.com/office/drawing/2014/main" id="{50B7A8D7-9122-41C2-987F-E1C1BD802B18}"/>
                </a:ext>
              </a:extLst>
            </p:cNvPr>
            <p:cNvSpPr/>
            <p:nvPr/>
          </p:nvSpPr>
          <p:spPr>
            <a:xfrm>
              <a:off x="289454" y="636417"/>
              <a:ext cx="431729" cy="182680"/>
            </a:xfrm>
            <a:prstGeom prst="wedgeEllipseCallout">
              <a:avLst>
                <a:gd name="adj1" fmla="val 236685"/>
                <a:gd name="adj2" fmla="val -359852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文本框 30">
              <a:extLst>
                <a:ext uri="{FF2B5EF4-FFF2-40B4-BE49-F238E27FC236}">
                  <a16:creationId xmlns:a16="http://schemas.microsoft.com/office/drawing/2014/main" id="{FA0AF764-C376-4CB7-96C6-B0C25A706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9858" y="-257926"/>
              <a:ext cx="296910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正确，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在派生类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Derived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中为保护成员，派生类对象可以访问它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A99DF96-649B-4FF3-BBF9-9F455A1905EA}"/>
              </a:ext>
            </a:extLst>
          </p:cNvPr>
          <p:cNvGrpSpPr>
            <a:grpSpLocks/>
          </p:cNvGrpSpPr>
          <p:nvPr/>
        </p:nvGrpSpPr>
        <p:grpSpPr bwMode="auto">
          <a:xfrm>
            <a:off x="2313247" y="5014913"/>
            <a:ext cx="3767137" cy="723900"/>
            <a:chOff x="351142" y="149320"/>
            <a:chExt cx="3767105" cy="723053"/>
          </a:xfrm>
        </p:grpSpPr>
        <p:sp>
          <p:nvSpPr>
            <p:cNvPr id="31" name="椭圆形标注 32">
              <a:extLst>
                <a:ext uri="{FF2B5EF4-FFF2-40B4-BE49-F238E27FC236}">
                  <a16:creationId xmlns:a16="http://schemas.microsoft.com/office/drawing/2014/main" id="{6FE563E9-7F34-4831-BF2D-4F5484841E57}"/>
                </a:ext>
              </a:extLst>
            </p:cNvPr>
            <p:cNvSpPr/>
            <p:nvPr/>
          </p:nvSpPr>
          <p:spPr>
            <a:xfrm>
              <a:off x="351142" y="728079"/>
              <a:ext cx="442908" cy="144294"/>
            </a:xfrm>
            <a:prstGeom prst="wedgeEllipseCallout">
              <a:avLst>
                <a:gd name="adj1" fmla="val 171167"/>
                <a:gd name="adj2" fmla="val -16661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" name="文本框 33">
              <a:extLst>
                <a:ext uri="{FF2B5EF4-FFF2-40B4-BE49-F238E27FC236}">
                  <a16:creationId xmlns:a16="http://schemas.microsoft.com/office/drawing/2014/main" id="{05A4744B-953E-47A2-B3DF-DA862F13B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9648" y="149320"/>
              <a:ext cx="2968599" cy="428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错误，在派生类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Derived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为不可直接访问成员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290F587-9CEB-4DC7-A2FD-EDE27708805C}"/>
              </a:ext>
            </a:extLst>
          </p:cNvPr>
          <p:cNvGrpSpPr>
            <a:grpSpLocks/>
          </p:cNvGrpSpPr>
          <p:nvPr/>
        </p:nvGrpSpPr>
        <p:grpSpPr bwMode="auto">
          <a:xfrm>
            <a:off x="2457709" y="5592763"/>
            <a:ext cx="4306888" cy="430212"/>
            <a:chOff x="289454" y="431170"/>
            <a:chExt cx="4307296" cy="430887"/>
          </a:xfrm>
        </p:grpSpPr>
        <p:sp>
          <p:nvSpPr>
            <p:cNvPr id="34" name="椭圆形标注 35">
              <a:extLst>
                <a:ext uri="{FF2B5EF4-FFF2-40B4-BE49-F238E27FC236}">
                  <a16:creationId xmlns:a16="http://schemas.microsoft.com/office/drawing/2014/main" id="{461461AE-4CA5-4B42-ACC1-AE4CA928959F}"/>
                </a:ext>
              </a:extLst>
            </p:cNvPr>
            <p:cNvSpPr/>
            <p:nvPr/>
          </p:nvSpPr>
          <p:spPr>
            <a:xfrm>
              <a:off x="289454" y="636278"/>
              <a:ext cx="431841" cy="182849"/>
            </a:xfrm>
            <a:prstGeom prst="wedgeEllipseCallout">
              <a:avLst>
                <a:gd name="adj1" fmla="val 173411"/>
                <a:gd name="adj2" fmla="val -8113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5" name="文本框 36">
              <a:extLst>
                <a:ext uri="{FF2B5EF4-FFF2-40B4-BE49-F238E27FC236}">
                  <a16:creationId xmlns:a16="http://schemas.microsoft.com/office/drawing/2014/main" id="{0D917016-F730-41C0-8EAC-1856C7BAE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9113" y="431170"/>
              <a:ext cx="331763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正确，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get()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在派生类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Derived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中为保护成员，派生类成员函数可以访问它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EAAFC0B-9CED-4B7E-ACBB-D43754D5F1F8}"/>
              </a:ext>
            </a:extLst>
          </p:cNvPr>
          <p:cNvGrpSpPr>
            <a:grpSpLocks/>
          </p:cNvGrpSpPr>
          <p:nvPr/>
        </p:nvGrpSpPr>
        <p:grpSpPr bwMode="auto">
          <a:xfrm>
            <a:off x="2313247" y="5922963"/>
            <a:ext cx="4376737" cy="430212"/>
            <a:chOff x="289454" y="618366"/>
            <a:chExt cx="4375898" cy="430887"/>
          </a:xfrm>
        </p:grpSpPr>
        <p:sp>
          <p:nvSpPr>
            <p:cNvPr id="37" name="椭圆形标注 38">
              <a:extLst>
                <a:ext uri="{FF2B5EF4-FFF2-40B4-BE49-F238E27FC236}">
                  <a16:creationId xmlns:a16="http://schemas.microsoft.com/office/drawing/2014/main" id="{87FC6B04-02D7-4869-A0F9-661521B5E515}"/>
                </a:ext>
              </a:extLst>
            </p:cNvPr>
            <p:cNvSpPr/>
            <p:nvPr/>
          </p:nvSpPr>
          <p:spPr>
            <a:xfrm>
              <a:off x="289454" y="635855"/>
              <a:ext cx="431717" cy="182849"/>
            </a:xfrm>
            <a:prstGeom prst="wedgeEllipseCallout">
              <a:avLst>
                <a:gd name="adj1" fmla="val 193048"/>
                <a:gd name="adj2" fmla="val 32412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" name="文本框 39">
              <a:extLst>
                <a:ext uri="{FF2B5EF4-FFF2-40B4-BE49-F238E27FC236}">
                  <a16:creationId xmlns:a16="http://schemas.microsoft.com/office/drawing/2014/main" id="{27E7F0A1-7C1A-4E49-90CB-A1CC24234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715" y="618366"/>
              <a:ext cx="331763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正确，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在派生类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Derived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中为保护成员，派生类成员函数可以访问它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01755CA-813A-48B6-80EF-9E255D6CA6E8}"/>
              </a:ext>
            </a:extLst>
          </p:cNvPr>
          <p:cNvGrpSpPr>
            <a:grpSpLocks/>
          </p:cNvGrpSpPr>
          <p:nvPr/>
        </p:nvGrpSpPr>
        <p:grpSpPr bwMode="auto">
          <a:xfrm>
            <a:off x="2313247" y="6129338"/>
            <a:ext cx="4349750" cy="630237"/>
            <a:chOff x="289454" y="636456"/>
            <a:chExt cx="4348424" cy="629814"/>
          </a:xfrm>
        </p:grpSpPr>
        <p:sp>
          <p:nvSpPr>
            <p:cNvPr id="40" name="椭圆形标注 42">
              <a:extLst>
                <a:ext uri="{FF2B5EF4-FFF2-40B4-BE49-F238E27FC236}">
                  <a16:creationId xmlns:a16="http://schemas.microsoft.com/office/drawing/2014/main" id="{81C87EC5-EBCB-4872-8D3B-EAEE18CB8ACF}"/>
                </a:ext>
              </a:extLst>
            </p:cNvPr>
            <p:cNvSpPr/>
            <p:nvPr/>
          </p:nvSpPr>
          <p:spPr>
            <a:xfrm>
              <a:off x="289454" y="636456"/>
              <a:ext cx="431668" cy="182439"/>
            </a:xfrm>
            <a:prstGeom prst="wedgeEllipseCallout">
              <a:avLst>
                <a:gd name="adj1" fmla="val 190866"/>
                <a:gd name="adj2" fmla="val 12531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1" name="文本框 43">
              <a:extLst>
                <a:ext uri="{FF2B5EF4-FFF2-40B4-BE49-F238E27FC236}">
                  <a16:creationId xmlns:a16="http://schemas.microsoft.com/office/drawing/2014/main" id="{5C5B79FC-E1F8-436A-8140-6FFA01F94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0241" y="835383"/>
              <a:ext cx="331763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正确，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在派生类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Derived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中为保护成员，派生类成员函数可以访问它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4D7752E-DC0D-4667-A4B1-BD24313F4AA5}"/>
              </a:ext>
            </a:extLst>
          </p:cNvPr>
          <p:cNvGrpSpPr>
            <a:grpSpLocks/>
          </p:cNvGrpSpPr>
          <p:nvPr/>
        </p:nvGrpSpPr>
        <p:grpSpPr bwMode="auto">
          <a:xfrm>
            <a:off x="7269422" y="3702050"/>
            <a:ext cx="2820987" cy="965200"/>
            <a:chOff x="167161" y="-145057"/>
            <a:chExt cx="2821903" cy="964154"/>
          </a:xfrm>
        </p:grpSpPr>
        <p:sp>
          <p:nvSpPr>
            <p:cNvPr id="43" name="椭圆形标注 45">
              <a:extLst>
                <a:ext uri="{FF2B5EF4-FFF2-40B4-BE49-F238E27FC236}">
                  <a16:creationId xmlns:a16="http://schemas.microsoft.com/office/drawing/2014/main" id="{CFB54B22-4EC3-402C-B441-F8FAC290C369}"/>
                </a:ext>
              </a:extLst>
            </p:cNvPr>
            <p:cNvSpPr/>
            <p:nvPr/>
          </p:nvSpPr>
          <p:spPr>
            <a:xfrm>
              <a:off x="289438" y="636733"/>
              <a:ext cx="431940" cy="182364"/>
            </a:xfrm>
            <a:prstGeom prst="wedgeEllipseCallout">
              <a:avLst>
                <a:gd name="adj1" fmla="val 29406"/>
                <a:gd name="adj2" fmla="val -23598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4" name="文本框 46">
              <a:extLst>
                <a:ext uri="{FF2B5EF4-FFF2-40B4-BE49-F238E27FC236}">
                  <a16:creationId xmlns:a16="http://schemas.microsoft.com/office/drawing/2014/main" id="{EABD651E-5EDD-4FBA-98AA-6C9B13581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161" y="-145057"/>
              <a:ext cx="282190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错误，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在派生类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Derived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中为保护成员，派生类对象不可访问它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A273491-C91F-4717-A5A7-FB81C943ECF0}"/>
              </a:ext>
            </a:extLst>
          </p:cNvPr>
          <p:cNvGrpSpPr>
            <a:grpSpLocks/>
          </p:cNvGrpSpPr>
          <p:nvPr/>
        </p:nvGrpSpPr>
        <p:grpSpPr bwMode="auto">
          <a:xfrm>
            <a:off x="7391659" y="4684713"/>
            <a:ext cx="2820988" cy="754062"/>
            <a:chOff x="217937" y="636456"/>
            <a:chExt cx="2821903" cy="754830"/>
          </a:xfrm>
        </p:grpSpPr>
        <p:sp>
          <p:nvSpPr>
            <p:cNvPr id="46" name="椭圆形标注 48">
              <a:extLst>
                <a:ext uri="{FF2B5EF4-FFF2-40B4-BE49-F238E27FC236}">
                  <a16:creationId xmlns:a16="http://schemas.microsoft.com/office/drawing/2014/main" id="{121A97AC-2798-4424-9E4A-E861C64E95F5}"/>
                </a:ext>
              </a:extLst>
            </p:cNvPr>
            <p:cNvSpPr/>
            <p:nvPr/>
          </p:nvSpPr>
          <p:spPr>
            <a:xfrm>
              <a:off x="289398" y="636456"/>
              <a:ext cx="431940" cy="182748"/>
            </a:xfrm>
            <a:prstGeom prst="wedgeEllipseCallout">
              <a:avLst>
                <a:gd name="adj1" fmla="val 44679"/>
                <a:gd name="adj2" fmla="val 13564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7" name="文本框 49">
              <a:extLst>
                <a:ext uri="{FF2B5EF4-FFF2-40B4-BE49-F238E27FC236}">
                  <a16:creationId xmlns:a16="http://schemas.microsoft.com/office/drawing/2014/main" id="{B8B125EE-C950-4EEA-85A0-1AC2FE617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937" y="960399"/>
              <a:ext cx="282190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正确，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在派生类</a:t>
              </a:r>
              <a:r>
                <a:rPr lang="en-US" altLang="zh-CN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Derived</a:t>
              </a:r>
              <a:r>
                <a:rPr lang="zh-CN" altLang="en-US" sz="1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中为公有成员，派生类对象可访问它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70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29DABCDE-62CA-4705-B4D6-5EFF490E38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8746D5F-37AD-44AA-944A-03085A62C2AF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AF3D53D-F754-46A6-8F79-F217D7CDD571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153F807A-3AD4-40FB-93B2-E09F6AE271BD}"/>
              </a:ext>
            </a:extLst>
          </p:cNvPr>
          <p:cNvSpPr txBox="1"/>
          <p:nvPr/>
        </p:nvSpPr>
        <p:spPr>
          <a:xfrm>
            <a:off x="4509993" y="2492658"/>
            <a:ext cx="713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第二部分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派生类的构造函数和析构函数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048DB9-D906-448F-BC48-239786CCFC38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0E17B9A-E4B6-4017-94DD-7FAB88F14BEA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F82317B3-AC48-4D29-BDC3-1C2BCE859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3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187057" y="1452725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派生类的构造函数和析构函数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5DCBB9-97F5-4CCC-B802-BA4910FDC585}"/>
              </a:ext>
            </a:extLst>
          </p:cNvPr>
          <p:cNvSpPr txBox="1"/>
          <p:nvPr/>
        </p:nvSpPr>
        <p:spPr>
          <a:xfrm>
            <a:off x="6825398" y="2363282"/>
            <a:ext cx="4339650" cy="3961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基类中的构造函数和析构函数不能被继承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2E6722-2818-4396-84C7-5FB2F9B6B337}"/>
              </a:ext>
            </a:extLst>
          </p:cNvPr>
          <p:cNvSpPr txBox="1"/>
          <p:nvPr/>
        </p:nvSpPr>
        <p:spPr>
          <a:xfrm>
            <a:off x="4473157" y="3896897"/>
            <a:ext cx="5955476" cy="873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在派生类中，如果对派生类新增的成员进行初始化，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就需要加入派生类的构造函数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6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椭圆 2"/>
          <p:cNvSpPr/>
          <p:nvPr>
            <p:custDataLst>
              <p:tags r:id="rId1"/>
            </p:custDataLst>
          </p:nvPr>
        </p:nvSpPr>
        <p:spPr>
          <a:xfrm>
            <a:off x="4852201" y="2387333"/>
            <a:ext cx="2487600" cy="2486773"/>
          </a:xfrm>
          <a:prstGeom prst="ellipse">
            <a:avLst/>
          </a:prstGeom>
          <a:blipFill dpi="0" rotWithShape="1">
            <a:blip r:embed="rId16"/>
            <a:srcRect/>
            <a:stretch>
              <a:fillRect l="-19352" r="-1935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5" name="千图PPT彼岸天：ID 8661124直接连接符 1"/>
          <p:cNvCxnSpPr/>
          <p:nvPr>
            <p:custDataLst>
              <p:tags r:id="rId2"/>
            </p:custDataLst>
          </p:nvPr>
        </p:nvCxnSpPr>
        <p:spPr>
          <a:xfrm>
            <a:off x="7617238" y="3609020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千图PPT彼岸天：ID 8661124组合 2"/>
          <p:cNvGrpSpPr/>
          <p:nvPr>
            <p:custDataLst>
              <p:tags r:id="rId3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6" name="Block Arc 7"/>
            <p:cNvSpPr/>
            <p:nvPr/>
          </p:nvSpPr>
          <p:spPr>
            <a:xfrm flipH="1" flipV="1"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8"/>
            <p:cNvSpPr/>
            <p:nvPr/>
          </p:nvSpPr>
          <p:spPr>
            <a:xfrm rot="18900000" flipH="1" flipV="1">
              <a:off x="7188463" y="2267181"/>
              <a:ext cx="821422" cy="70812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组合 1"/>
          <p:cNvGrpSpPr/>
          <p:nvPr>
            <p:custDataLst>
              <p:tags r:id="rId4"/>
            </p:custDataLst>
          </p:nvPr>
        </p:nvGrpSpPr>
        <p:grpSpPr>
          <a:xfrm>
            <a:off x="4094595" y="1611764"/>
            <a:ext cx="3998015" cy="3998013"/>
            <a:chOff x="4094595" y="1611764"/>
            <a:chExt cx="3998015" cy="3998013"/>
          </a:xfrm>
        </p:grpSpPr>
        <p:sp>
          <p:nvSpPr>
            <p:cNvPr id="23" name="Block Arc 10"/>
            <p:cNvSpPr/>
            <p:nvPr/>
          </p:nvSpPr>
          <p:spPr>
            <a:xfrm>
              <a:off x="4094595" y="1611764"/>
              <a:ext cx="3998015" cy="3998013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osceles Triangle 11"/>
            <p:cNvSpPr/>
            <p:nvPr/>
          </p:nvSpPr>
          <p:spPr>
            <a:xfrm rot="8100000" flipV="1">
              <a:off x="4187398" y="4266807"/>
              <a:ext cx="821421" cy="70812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9" name="千图PPT彼岸天：ID 8661124直接连接符 12"/>
          <p:cNvCxnSpPr/>
          <p:nvPr>
            <p:custDataLst>
              <p:tags r:id="rId5"/>
            </p:custDataLst>
          </p:nvPr>
        </p:nvCxnSpPr>
        <p:spPr>
          <a:xfrm flipH="1">
            <a:off x="879330" y="3595748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千图PPT彼岸天：ID 8661124文本框 15"/>
          <p:cNvSpPr txBox="1"/>
          <p:nvPr>
            <p:custDataLst>
              <p:tags r:id="rId6"/>
            </p:custDataLst>
          </p:nvPr>
        </p:nvSpPr>
        <p:spPr>
          <a:xfrm>
            <a:off x="7725720" y="4188599"/>
            <a:ext cx="3299191" cy="1843758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2"/>
                </a:solidFill>
              </a:rPr>
              <a:t>撤销派生类对象时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Step 1</a:t>
            </a:r>
            <a:r>
              <a:rPr lang="zh-CN" altLang="en-US" sz="2135" dirty="0">
                <a:solidFill>
                  <a:schemeClr val="accent2"/>
                </a:solidFill>
              </a:rPr>
              <a:t>：执行派生类的析构函数</a:t>
            </a:r>
          </a:p>
          <a:p>
            <a:pPr lvl="1"/>
            <a:r>
              <a:rPr lang="en-US" altLang="zh-CN" sz="2135" dirty="0">
                <a:solidFill>
                  <a:schemeClr val="accent2"/>
                </a:solidFill>
              </a:rPr>
              <a:t>Step 2</a:t>
            </a:r>
            <a:r>
              <a:rPr lang="zh-CN" altLang="en-US" sz="2135" dirty="0">
                <a:solidFill>
                  <a:schemeClr val="accent2"/>
                </a:solidFill>
              </a:rPr>
              <a:t>：执行基类的析构函数</a:t>
            </a:r>
          </a:p>
          <a:p>
            <a:pPr lvl="1"/>
            <a:endParaRPr lang="zh-CN" altLang="en-US" sz="2135" dirty="0">
              <a:solidFill>
                <a:schemeClr val="accent2"/>
              </a:solidFill>
            </a:endParaRPr>
          </a:p>
        </p:txBody>
      </p:sp>
      <p:sp>
        <p:nvSpPr>
          <p:cNvPr id="11" name="千图PPT彼岸天：ID 8661124文本框 18"/>
          <p:cNvSpPr txBox="1"/>
          <p:nvPr>
            <p:custDataLst>
              <p:tags r:id="rId7"/>
            </p:custDataLst>
          </p:nvPr>
        </p:nvSpPr>
        <p:spPr>
          <a:xfrm>
            <a:off x="-230087" y="1575380"/>
            <a:ext cx="4067756" cy="2303259"/>
          </a:xfrm>
          <a:prstGeom prst="rect">
            <a:avLst/>
          </a:prstGeom>
          <a:noFill/>
          <a:effectLst/>
        </p:spPr>
        <p:txBody>
          <a:bodyPr wrap="none" lIns="0" tIns="0" rIns="0" bIns="0" anchor="ctr">
            <a:norm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创建派生类对象时</a:t>
            </a: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 </a:t>
            </a:r>
            <a:r>
              <a:rPr lang="en-US" altLang="zh-CN" sz="2135" dirty="0">
                <a:solidFill>
                  <a:schemeClr val="accent1"/>
                </a:solidFill>
              </a:rPr>
              <a:t>Step 1</a:t>
            </a:r>
            <a:r>
              <a:rPr lang="zh-CN" altLang="en-US" sz="2135" dirty="0">
                <a:solidFill>
                  <a:schemeClr val="accent1"/>
                </a:solidFill>
              </a:rPr>
              <a:t>： 执行基类的构造函数</a:t>
            </a:r>
          </a:p>
          <a:p>
            <a:pPr lvl="1"/>
            <a:r>
              <a:rPr lang="zh-CN" altLang="en-US" sz="2135" dirty="0">
                <a:solidFill>
                  <a:schemeClr val="accent1"/>
                </a:solidFill>
              </a:rPr>
              <a:t> </a:t>
            </a:r>
            <a:r>
              <a:rPr lang="en-US" altLang="zh-CN" sz="2135" dirty="0">
                <a:solidFill>
                  <a:schemeClr val="accent1"/>
                </a:solidFill>
              </a:rPr>
              <a:t>Step 2</a:t>
            </a:r>
            <a:r>
              <a:rPr lang="zh-CN" altLang="en-US" sz="2135" dirty="0">
                <a:solidFill>
                  <a:schemeClr val="accent1"/>
                </a:solidFill>
              </a:rPr>
              <a:t>： 执行派生类的构造函数</a:t>
            </a:r>
          </a:p>
          <a:p>
            <a:pPr lvl="1"/>
            <a:endParaRPr lang="en-US" altLang="zh-CN" sz="2135" dirty="0">
              <a:solidFill>
                <a:schemeClr val="accent1"/>
              </a:solidFill>
            </a:endParaRPr>
          </a:p>
        </p:txBody>
      </p:sp>
      <p:sp>
        <p:nvSpPr>
          <p:cNvPr id="17" name="千图PPT彼岸天：ID 8661124Freeform: Shape 20"/>
          <p:cNvSpPr/>
          <p:nvPr>
            <p:custDataLst>
              <p:tags r:id="rId8"/>
            </p:custDataLst>
          </p:nvPr>
        </p:nvSpPr>
        <p:spPr bwMode="auto">
          <a:xfrm>
            <a:off x="2027486" y="3815008"/>
            <a:ext cx="357709" cy="517963"/>
          </a:xfrm>
          <a:custGeom>
            <a:avLst/>
            <a:gdLst>
              <a:gd name="T0" fmla="*/ 47 w 250"/>
              <a:gd name="T1" fmla="*/ 0 h 362"/>
              <a:gd name="T2" fmla="*/ 36 w 250"/>
              <a:gd name="T3" fmla="*/ 2 h 362"/>
              <a:gd name="T4" fmla="*/ 20 w 250"/>
              <a:gd name="T5" fmla="*/ 9 h 362"/>
              <a:gd name="T6" fmla="*/ 9 w 250"/>
              <a:gd name="T7" fmla="*/ 21 h 362"/>
              <a:gd name="T8" fmla="*/ 1 w 250"/>
              <a:gd name="T9" fmla="*/ 37 h 362"/>
              <a:gd name="T10" fmla="*/ 0 w 250"/>
              <a:gd name="T11" fmla="*/ 317 h 362"/>
              <a:gd name="T12" fmla="*/ 1 w 250"/>
              <a:gd name="T13" fmla="*/ 327 h 362"/>
              <a:gd name="T14" fmla="*/ 9 w 250"/>
              <a:gd name="T15" fmla="*/ 343 h 362"/>
              <a:gd name="T16" fmla="*/ 20 w 250"/>
              <a:gd name="T17" fmla="*/ 355 h 362"/>
              <a:gd name="T18" fmla="*/ 36 w 250"/>
              <a:gd name="T19" fmla="*/ 362 h 362"/>
              <a:gd name="T20" fmla="*/ 204 w 250"/>
              <a:gd name="T21" fmla="*/ 362 h 362"/>
              <a:gd name="T22" fmla="*/ 214 w 250"/>
              <a:gd name="T23" fmla="*/ 362 h 362"/>
              <a:gd name="T24" fmla="*/ 230 w 250"/>
              <a:gd name="T25" fmla="*/ 355 h 362"/>
              <a:gd name="T26" fmla="*/ 242 w 250"/>
              <a:gd name="T27" fmla="*/ 343 h 362"/>
              <a:gd name="T28" fmla="*/ 249 w 250"/>
              <a:gd name="T29" fmla="*/ 327 h 362"/>
              <a:gd name="T30" fmla="*/ 250 w 250"/>
              <a:gd name="T31" fmla="*/ 45 h 362"/>
              <a:gd name="T32" fmla="*/ 249 w 250"/>
              <a:gd name="T33" fmla="*/ 37 h 362"/>
              <a:gd name="T34" fmla="*/ 242 w 250"/>
              <a:gd name="T35" fmla="*/ 21 h 362"/>
              <a:gd name="T36" fmla="*/ 230 w 250"/>
              <a:gd name="T37" fmla="*/ 9 h 362"/>
              <a:gd name="T38" fmla="*/ 214 w 250"/>
              <a:gd name="T39" fmla="*/ 2 h 362"/>
              <a:gd name="T40" fmla="*/ 204 w 250"/>
              <a:gd name="T41" fmla="*/ 0 h 362"/>
              <a:gd name="T42" fmla="*/ 159 w 250"/>
              <a:gd name="T43" fmla="*/ 24 h 362"/>
              <a:gd name="T44" fmla="*/ 163 w 250"/>
              <a:gd name="T45" fmla="*/ 25 h 362"/>
              <a:gd name="T46" fmla="*/ 170 w 250"/>
              <a:gd name="T47" fmla="*/ 31 h 362"/>
              <a:gd name="T48" fmla="*/ 170 w 250"/>
              <a:gd name="T49" fmla="*/ 35 h 362"/>
              <a:gd name="T50" fmla="*/ 167 w 250"/>
              <a:gd name="T51" fmla="*/ 42 h 362"/>
              <a:gd name="T52" fmla="*/ 159 w 250"/>
              <a:gd name="T53" fmla="*/ 45 h 362"/>
              <a:gd name="T54" fmla="*/ 92 w 250"/>
              <a:gd name="T55" fmla="*/ 45 h 362"/>
              <a:gd name="T56" fmla="*/ 83 w 250"/>
              <a:gd name="T57" fmla="*/ 42 h 362"/>
              <a:gd name="T58" fmla="*/ 80 w 250"/>
              <a:gd name="T59" fmla="*/ 35 h 362"/>
              <a:gd name="T60" fmla="*/ 80 w 250"/>
              <a:gd name="T61" fmla="*/ 31 h 362"/>
              <a:gd name="T62" fmla="*/ 87 w 250"/>
              <a:gd name="T63" fmla="*/ 25 h 362"/>
              <a:gd name="T64" fmla="*/ 92 w 250"/>
              <a:gd name="T65" fmla="*/ 24 h 362"/>
              <a:gd name="T66" fmla="*/ 125 w 250"/>
              <a:gd name="T67" fmla="*/ 346 h 362"/>
              <a:gd name="T68" fmla="*/ 112 w 250"/>
              <a:gd name="T69" fmla="*/ 342 h 362"/>
              <a:gd name="T70" fmla="*/ 108 w 250"/>
              <a:gd name="T71" fmla="*/ 329 h 362"/>
              <a:gd name="T72" fmla="*/ 109 w 250"/>
              <a:gd name="T73" fmla="*/ 322 h 362"/>
              <a:gd name="T74" fmla="*/ 118 w 250"/>
              <a:gd name="T75" fmla="*/ 313 h 362"/>
              <a:gd name="T76" fmla="*/ 125 w 250"/>
              <a:gd name="T77" fmla="*/ 311 h 362"/>
              <a:gd name="T78" fmla="*/ 138 w 250"/>
              <a:gd name="T79" fmla="*/ 316 h 362"/>
              <a:gd name="T80" fmla="*/ 143 w 250"/>
              <a:gd name="T81" fmla="*/ 329 h 362"/>
              <a:gd name="T82" fmla="*/ 141 w 250"/>
              <a:gd name="T83" fmla="*/ 336 h 362"/>
              <a:gd name="T84" fmla="*/ 132 w 250"/>
              <a:gd name="T85" fmla="*/ 345 h 362"/>
              <a:gd name="T86" fmla="*/ 125 w 250"/>
              <a:gd name="T87" fmla="*/ 346 h 362"/>
              <a:gd name="T88" fmla="*/ 47 w 250"/>
              <a:gd name="T89" fmla="*/ 295 h 362"/>
              <a:gd name="T90" fmla="*/ 204 w 250"/>
              <a:gd name="T91" fmla="*/ 6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0" h="362">
                <a:moveTo>
                  <a:pt x="204" y="0"/>
                </a:moveTo>
                <a:lnTo>
                  <a:pt x="47" y="0"/>
                </a:lnTo>
                <a:lnTo>
                  <a:pt x="47" y="0"/>
                </a:lnTo>
                <a:lnTo>
                  <a:pt x="36" y="2"/>
                </a:lnTo>
                <a:lnTo>
                  <a:pt x="28" y="5"/>
                </a:lnTo>
                <a:lnTo>
                  <a:pt x="20" y="9"/>
                </a:lnTo>
                <a:lnTo>
                  <a:pt x="15" y="13"/>
                </a:lnTo>
                <a:lnTo>
                  <a:pt x="9" y="21"/>
                </a:lnTo>
                <a:lnTo>
                  <a:pt x="4" y="28"/>
                </a:lnTo>
                <a:lnTo>
                  <a:pt x="1" y="37"/>
                </a:lnTo>
                <a:lnTo>
                  <a:pt x="0" y="45"/>
                </a:lnTo>
                <a:lnTo>
                  <a:pt x="0" y="317"/>
                </a:lnTo>
                <a:lnTo>
                  <a:pt x="0" y="317"/>
                </a:lnTo>
                <a:lnTo>
                  <a:pt x="1" y="327"/>
                </a:lnTo>
                <a:lnTo>
                  <a:pt x="4" y="335"/>
                </a:lnTo>
                <a:lnTo>
                  <a:pt x="9" y="343"/>
                </a:lnTo>
                <a:lnTo>
                  <a:pt x="15" y="349"/>
                </a:lnTo>
                <a:lnTo>
                  <a:pt x="20" y="355"/>
                </a:lnTo>
                <a:lnTo>
                  <a:pt x="28" y="359"/>
                </a:lnTo>
                <a:lnTo>
                  <a:pt x="36" y="362"/>
                </a:lnTo>
                <a:lnTo>
                  <a:pt x="47" y="362"/>
                </a:lnTo>
                <a:lnTo>
                  <a:pt x="204" y="362"/>
                </a:lnTo>
                <a:lnTo>
                  <a:pt x="204" y="362"/>
                </a:lnTo>
                <a:lnTo>
                  <a:pt x="214" y="362"/>
                </a:lnTo>
                <a:lnTo>
                  <a:pt x="223" y="359"/>
                </a:lnTo>
                <a:lnTo>
                  <a:pt x="230" y="355"/>
                </a:lnTo>
                <a:lnTo>
                  <a:pt x="236" y="349"/>
                </a:lnTo>
                <a:lnTo>
                  <a:pt x="242" y="343"/>
                </a:lnTo>
                <a:lnTo>
                  <a:pt x="246" y="335"/>
                </a:lnTo>
                <a:lnTo>
                  <a:pt x="249" y="327"/>
                </a:lnTo>
                <a:lnTo>
                  <a:pt x="250" y="317"/>
                </a:lnTo>
                <a:lnTo>
                  <a:pt x="250" y="45"/>
                </a:lnTo>
                <a:lnTo>
                  <a:pt x="250" y="45"/>
                </a:lnTo>
                <a:lnTo>
                  <a:pt x="249" y="37"/>
                </a:lnTo>
                <a:lnTo>
                  <a:pt x="246" y="28"/>
                </a:lnTo>
                <a:lnTo>
                  <a:pt x="242" y="21"/>
                </a:lnTo>
                <a:lnTo>
                  <a:pt x="236" y="13"/>
                </a:lnTo>
                <a:lnTo>
                  <a:pt x="230" y="9"/>
                </a:lnTo>
                <a:lnTo>
                  <a:pt x="223" y="5"/>
                </a:lnTo>
                <a:lnTo>
                  <a:pt x="214" y="2"/>
                </a:lnTo>
                <a:lnTo>
                  <a:pt x="204" y="0"/>
                </a:lnTo>
                <a:lnTo>
                  <a:pt x="204" y="0"/>
                </a:lnTo>
                <a:close/>
                <a:moveTo>
                  <a:pt x="92" y="24"/>
                </a:moveTo>
                <a:lnTo>
                  <a:pt x="159" y="24"/>
                </a:lnTo>
                <a:lnTo>
                  <a:pt x="159" y="24"/>
                </a:lnTo>
                <a:lnTo>
                  <a:pt x="163" y="25"/>
                </a:lnTo>
                <a:lnTo>
                  <a:pt x="167" y="26"/>
                </a:lnTo>
                <a:lnTo>
                  <a:pt x="170" y="31"/>
                </a:lnTo>
                <a:lnTo>
                  <a:pt x="170" y="35"/>
                </a:lnTo>
                <a:lnTo>
                  <a:pt x="170" y="35"/>
                </a:lnTo>
                <a:lnTo>
                  <a:pt x="170" y="40"/>
                </a:lnTo>
                <a:lnTo>
                  <a:pt x="167" y="42"/>
                </a:lnTo>
                <a:lnTo>
                  <a:pt x="163" y="45"/>
                </a:lnTo>
                <a:lnTo>
                  <a:pt x="159" y="45"/>
                </a:lnTo>
                <a:lnTo>
                  <a:pt x="92" y="45"/>
                </a:lnTo>
                <a:lnTo>
                  <a:pt x="92" y="45"/>
                </a:lnTo>
                <a:lnTo>
                  <a:pt x="87" y="45"/>
                </a:lnTo>
                <a:lnTo>
                  <a:pt x="83" y="42"/>
                </a:lnTo>
                <a:lnTo>
                  <a:pt x="80" y="40"/>
                </a:lnTo>
                <a:lnTo>
                  <a:pt x="80" y="35"/>
                </a:lnTo>
                <a:lnTo>
                  <a:pt x="80" y="35"/>
                </a:lnTo>
                <a:lnTo>
                  <a:pt x="80" y="31"/>
                </a:lnTo>
                <a:lnTo>
                  <a:pt x="83" y="26"/>
                </a:lnTo>
                <a:lnTo>
                  <a:pt x="87" y="25"/>
                </a:lnTo>
                <a:lnTo>
                  <a:pt x="92" y="24"/>
                </a:lnTo>
                <a:lnTo>
                  <a:pt x="92" y="24"/>
                </a:lnTo>
                <a:close/>
                <a:moveTo>
                  <a:pt x="125" y="346"/>
                </a:moveTo>
                <a:lnTo>
                  <a:pt x="125" y="346"/>
                </a:lnTo>
                <a:lnTo>
                  <a:pt x="118" y="345"/>
                </a:lnTo>
                <a:lnTo>
                  <a:pt x="112" y="342"/>
                </a:lnTo>
                <a:lnTo>
                  <a:pt x="109" y="336"/>
                </a:lnTo>
                <a:lnTo>
                  <a:pt x="108" y="329"/>
                </a:lnTo>
                <a:lnTo>
                  <a:pt x="108" y="329"/>
                </a:lnTo>
                <a:lnTo>
                  <a:pt x="109" y="322"/>
                </a:lnTo>
                <a:lnTo>
                  <a:pt x="112" y="316"/>
                </a:lnTo>
                <a:lnTo>
                  <a:pt x="118" y="313"/>
                </a:lnTo>
                <a:lnTo>
                  <a:pt x="125" y="311"/>
                </a:lnTo>
                <a:lnTo>
                  <a:pt x="125" y="311"/>
                </a:lnTo>
                <a:lnTo>
                  <a:pt x="132" y="313"/>
                </a:lnTo>
                <a:lnTo>
                  <a:pt x="138" y="316"/>
                </a:lnTo>
                <a:lnTo>
                  <a:pt x="141" y="322"/>
                </a:lnTo>
                <a:lnTo>
                  <a:pt x="143" y="329"/>
                </a:lnTo>
                <a:lnTo>
                  <a:pt x="143" y="329"/>
                </a:lnTo>
                <a:lnTo>
                  <a:pt x="141" y="336"/>
                </a:lnTo>
                <a:lnTo>
                  <a:pt x="138" y="342"/>
                </a:lnTo>
                <a:lnTo>
                  <a:pt x="132" y="345"/>
                </a:lnTo>
                <a:lnTo>
                  <a:pt x="125" y="346"/>
                </a:lnTo>
                <a:lnTo>
                  <a:pt x="125" y="346"/>
                </a:lnTo>
                <a:close/>
                <a:moveTo>
                  <a:pt x="204" y="295"/>
                </a:moveTo>
                <a:lnTo>
                  <a:pt x="47" y="295"/>
                </a:lnTo>
                <a:lnTo>
                  <a:pt x="47" y="69"/>
                </a:lnTo>
                <a:lnTo>
                  <a:pt x="204" y="69"/>
                </a:lnTo>
                <a:lnTo>
                  <a:pt x="204" y="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21"/>
          <p:cNvSpPr/>
          <p:nvPr>
            <p:custDataLst>
              <p:tags r:id="rId9"/>
            </p:custDataLst>
          </p:nvPr>
        </p:nvSpPr>
        <p:spPr bwMode="auto">
          <a:xfrm>
            <a:off x="2664066" y="3922538"/>
            <a:ext cx="493826" cy="307976"/>
          </a:xfrm>
          <a:custGeom>
            <a:avLst/>
            <a:gdLst>
              <a:gd name="T0" fmla="*/ 326 w 372"/>
              <a:gd name="T1" fmla="*/ 232 h 232"/>
              <a:gd name="T2" fmla="*/ 334 w 372"/>
              <a:gd name="T3" fmla="*/ 231 h 232"/>
              <a:gd name="T4" fmla="*/ 348 w 372"/>
              <a:gd name="T5" fmla="*/ 226 h 232"/>
              <a:gd name="T6" fmla="*/ 358 w 372"/>
              <a:gd name="T7" fmla="*/ 216 h 232"/>
              <a:gd name="T8" fmla="*/ 367 w 372"/>
              <a:gd name="T9" fmla="*/ 199 h 232"/>
              <a:gd name="T10" fmla="*/ 371 w 372"/>
              <a:gd name="T11" fmla="*/ 174 h 232"/>
              <a:gd name="T12" fmla="*/ 372 w 372"/>
              <a:gd name="T13" fmla="*/ 161 h 232"/>
              <a:gd name="T14" fmla="*/ 368 w 372"/>
              <a:gd name="T15" fmla="*/ 144 h 232"/>
              <a:gd name="T16" fmla="*/ 361 w 372"/>
              <a:gd name="T17" fmla="*/ 129 h 232"/>
              <a:gd name="T18" fmla="*/ 349 w 372"/>
              <a:gd name="T19" fmla="*/ 119 h 232"/>
              <a:gd name="T20" fmla="*/ 326 w 372"/>
              <a:gd name="T21" fmla="*/ 107 h 232"/>
              <a:gd name="T22" fmla="*/ 304 w 372"/>
              <a:gd name="T23" fmla="*/ 103 h 232"/>
              <a:gd name="T24" fmla="*/ 307 w 372"/>
              <a:gd name="T25" fmla="*/ 91 h 232"/>
              <a:gd name="T26" fmla="*/ 308 w 372"/>
              <a:gd name="T27" fmla="*/ 62 h 232"/>
              <a:gd name="T28" fmla="*/ 302 w 372"/>
              <a:gd name="T29" fmla="*/ 46 h 232"/>
              <a:gd name="T30" fmla="*/ 292 w 372"/>
              <a:gd name="T31" fmla="*/ 30 h 232"/>
              <a:gd name="T32" fmla="*/ 273 w 372"/>
              <a:gd name="T33" fmla="*/ 14 h 232"/>
              <a:gd name="T34" fmla="*/ 246 w 372"/>
              <a:gd name="T35" fmla="*/ 3 h 232"/>
              <a:gd name="T36" fmla="*/ 234 w 372"/>
              <a:gd name="T37" fmla="*/ 0 h 232"/>
              <a:gd name="T38" fmla="*/ 212 w 372"/>
              <a:gd name="T39" fmla="*/ 0 h 232"/>
              <a:gd name="T40" fmla="*/ 195 w 372"/>
              <a:gd name="T41" fmla="*/ 6 h 232"/>
              <a:gd name="T42" fmla="*/ 180 w 372"/>
              <a:gd name="T43" fmla="*/ 16 h 232"/>
              <a:gd name="T44" fmla="*/ 164 w 372"/>
              <a:gd name="T45" fmla="*/ 32 h 232"/>
              <a:gd name="T46" fmla="*/ 152 w 372"/>
              <a:gd name="T47" fmla="*/ 53 h 232"/>
              <a:gd name="T48" fmla="*/ 148 w 372"/>
              <a:gd name="T49" fmla="*/ 48 h 232"/>
              <a:gd name="T50" fmla="*/ 138 w 372"/>
              <a:gd name="T51" fmla="*/ 35 h 232"/>
              <a:gd name="T52" fmla="*/ 118 w 372"/>
              <a:gd name="T53" fmla="*/ 26 h 232"/>
              <a:gd name="T54" fmla="*/ 103 w 372"/>
              <a:gd name="T55" fmla="*/ 24 h 232"/>
              <a:gd name="T56" fmla="*/ 87 w 372"/>
              <a:gd name="T57" fmla="*/ 29 h 232"/>
              <a:gd name="T58" fmla="*/ 77 w 372"/>
              <a:gd name="T59" fmla="*/ 32 h 232"/>
              <a:gd name="T60" fmla="*/ 64 w 372"/>
              <a:gd name="T61" fmla="*/ 42 h 232"/>
              <a:gd name="T62" fmla="*/ 53 w 372"/>
              <a:gd name="T63" fmla="*/ 53 h 232"/>
              <a:gd name="T64" fmla="*/ 45 w 372"/>
              <a:gd name="T65" fmla="*/ 72 h 232"/>
              <a:gd name="T66" fmla="*/ 42 w 372"/>
              <a:gd name="T67" fmla="*/ 94 h 232"/>
              <a:gd name="T68" fmla="*/ 43 w 372"/>
              <a:gd name="T69" fmla="*/ 104 h 232"/>
              <a:gd name="T70" fmla="*/ 29 w 372"/>
              <a:gd name="T71" fmla="*/ 109 h 232"/>
              <a:gd name="T72" fmla="*/ 13 w 372"/>
              <a:gd name="T73" fmla="*/ 120 h 232"/>
              <a:gd name="T74" fmla="*/ 3 w 372"/>
              <a:gd name="T75" fmla="*/ 135 h 232"/>
              <a:gd name="T76" fmla="*/ 0 w 372"/>
              <a:gd name="T77" fmla="*/ 148 h 232"/>
              <a:gd name="T78" fmla="*/ 0 w 372"/>
              <a:gd name="T79" fmla="*/ 155 h 232"/>
              <a:gd name="T80" fmla="*/ 1 w 372"/>
              <a:gd name="T81" fmla="*/ 177 h 232"/>
              <a:gd name="T82" fmla="*/ 5 w 372"/>
              <a:gd name="T83" fmla="*/ 195 h 232"/>
              <a:gd name="T84" fmla="*/ 21 w 372"/>
              <a:gd name="T85" fmla="*/ 218 h 232"/>
              <a:gd name="T86" fmla="*/ 36 w 372"/>
              <a:gd name="T87" fmla="*/ 229 h 232"/>
              <a:gd name="T88" fmla="*/ 43 w 372"/>
              <a:gd name="T8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2" h="232">
                <a:moveTo>
                  <a:pt x="43" y="232"/>
                </a:moveTo>
                <a:lnTo>
                  <a:pt x="326" y="232"/>
                </a:lnTo>
                <a:lnTo>
                  <a:pt x="326" y="232"/>
                </a:lnTo>
                <a:lnTo>
                  <a:pt x="334" y="231"/>
                </a:lnTo>
                <a:lnTo>
                  <a:pt x="342" y="229"/>
                </a:lnTo>
                <a:lnTo>
                  <a:pt x="348" y="226"/>
                </a:lnTo>
                <a:lnTo>
                  <a:pt x="353" y="222"/>
                </a:lnTo>
                <a:lnTo>
                  <a:pt x="358" y="216"/>
                </a:lnTo>
                <a:lnTo>
                  <a:pt x="361" y="211"/>
                </a:lnTo>
                <a:lnTo>
                  <a:pt x="367" y="199"/>
                </a:lnTo>
                <a:lnTo>
                  <a:pt x="369" y="186"/>
                </a:lnTo>
                <a:lnTo>
                  <a:pt x="371" y="174"/>
                </a:lnTo>
                <a:lnTo>
                  <a:pt x="372" y="161"/>
                </a:lnTo>
                <a:lnTo>
                  <a:pt x="372" y="161"/>
                </a:lnTo>
                <a:lnTo>
                  <a:pt x="371" y="152"/>
                </a:lnTo>
                <a:lnTo>
                  <a:pt x="368" y="144"/>
                </a:lnTo>
                <a:lnTo>
                  <a:pt x="365" y="136"/>
                </a:lnTo>
                <a:lnTo>
                  <a:pt x="361" y="129"/>
                </a:lnTo>
                <a:lnTo>
                  <a:pt x="355" y="123"/>
                </a:lnTo>
                <a:lnTo>
                  <a:pt x="349" y="119"/>
                </a:lnTo>
                <a:lnTo>
                  <a:pt x="337" y="112"/>
                </a:lnTo>
                <a:lnTo>
                  <a:pt x="326" y="107"/>
                </a:lnTo>
                <a:lnTo>
                  <a:pt x="314" y="104"/>
                </a:lnTo>
                <a:lnTo>
                  <a:pt x="304" y="103"/>
                </a:lnTo>
                <a:lnTo>
                  <a:pt x="304" y="103"/>
                </a:lnTo>
                <a:lnTo>
                  <a:pt x="307" y="91"/>
                </a:lnTo>
                <a:lnTo>
                  <a:pt x="308" y="78"/>
                </a:lnTo>
                <a:lnTo>
                  <a:pt x="308" y="62"/>
                </a:lnTo>
                <a:lnTo>
                  <a:pt x="305" y="55"/>
                </a:lnTo>
                <a:lnTo>
                  <a:pt x="302" y="46"/>
                </a:lnTo>
                <a:lnTo>
                  <a:pt x="298" y="37"/>
                </a:lnTo>
                <a:lnTo>
                  <a:pt x="292" y="30"/>
                </a:lnTo>
                <a:lnTo>
                  <a:pt x="284" y="22"/>
                </a:lnTo>
                <a:lnTo>
                  <a:pt x="273" y="14"/>
                </a:lnTo>
                <a:lnTo>
                  <a:pt x="260" y="8"/>
                </a:lnTo>
                <a:lnTo>
                  <a:pt x="246" y="3"/>
                </a:lnTo>
                <a:lnTo>
                  <a:pt x="246" y="3"/>
                </a:lnTo>
                <a:lnTo>
                  <a:pt x="234" y="0"/>
                </a:lnTo>
                <a:lnTo>
                  <a:pt x="222" y="0"/>
                </a:lnTo>
                <a:lnTo>
                  <a:pt x="212" y="0"/>
                </a:lnTo>
                <a:lnTo>
                  <a:pt x="203" y="3"/>
                </a:lnTo>
                <a:lnTo>
                  <a:pt x="195" y="6"/>
                </a:lnTo>
                <a:lnTo>
                  <a:pt x="187" y="10"/>
                </a:lnTo>
                <a:lnTo>
                  <a:pt x="180" y="16"/>
                </a:lnTo>
                <a:lnTo>
                  <a:pt x="174" y="20"/>
                </a:lnTo>
                <a:lnTo>
                  <a:pt x="164" y="32"/>
                </a:lnTo>
                <a:lnTo>
                  <a:pt x="157" y="42"/>
                </a:lnTo>
                <a:lnTo>
                  <a:pt x="152" y="53"/>
                </a:lnTo>
                <a:lnTo>
                  <a:pt x="152" y="53"/>
                </a:lnTo>
                <a:lnTo>
                  <a:pt x="148" y="48"/>
                </a:lnTo>
                <a:lnTo>
                  <a:pt x="144" y="40"/>
                </a:lnTo>
                <a:lnTo>
                  <a:pt x="138" y="35"/>
                </a:lnTo>
                <a:lnTo>
                  <a:pt x="129" y="29"/>
                </a:lnTo>
                <a:lnTo>
                  <a:pt x="118" y="26"/>
                </a:lnTo>
                <a:lnTo>
                  <a:pt x="110" y="24"/>
                </a:lnTo>
                <a:lnTo>
                  <a:pt x="103" y="24"/>
                </a:lnTo>
                <a:lnTo>
                  <a:pt x="96" y="26"/>
                </a:lnTo>
                <a:lnTo>
                  <a:pt x="87" y="29"/>
                </a:lnTo>
                <a:lnTo>
                  <a:pt x="87" y="29"/>
                </a:lnTo>
                <a:lnTo>
                  <a:pt x="77" y="32"/>
                </a:lnTo>
                <a:lnTo>
                  <a:pt x="69" y="36"/>
                </a:lnTo>
                <a:lnTo>
                  <a:pt x="64" y="42"/>
                </a:lnTo>
                <a:lnTo>
                  <a:pt x="58" y="48"/>
                </a:lnTo>
                <a:lnTo>
                  <a:pt x="53" y="53"/>
                </a:lnTo>
                <a:lnTo>
                  <a:pt x="51" y="59"/>
                </a:lnTo>
                <a:lnTo>
                  <a:pt x="45" y="72"/>
                </a:lnTo>
                <a:lnTo>
                  <a:pt x="43" y="84"/>
                </a:lnTo>
                <a:lnTo>
                  <a:pt x="42" y="94"/>
                </a:lnTo>
                <a:lnTo>
                  <a:pt x="43" y="104"/>
                </a:lnTo>
                <a:lnTo>
                  <a:pt x="43" y="104"/>
                </a:lnTo>
                <a:lnTo>
                  <a:pt x="36" y="106"/>
                </a:lnTo>
                <a:lnTo>
                  <a:pt x="29" y="109"/>
                </a:lnTo>
                <a:lnTo>
                  <a:pt x="21" y="115"/>
                </a:lnTo>
                <a:lnTo>
                  <a:pt x="13" y="120"/>
                </a:lnTo>
                <a:lnTo>
                  <a:pt x="5" y="129"/>
                </a:lnTo>
                <a:lnTo>
                  <a:pt x="3" y="135"/>
                </a:lnTo>
                <a:lnTo>
                  <a:pt x="1" y="141"/>
                </a:lnTo>
                <a:lnTo>
                  <a:pt x="0" y="148"/>
                </a:lnTo>
                <a:lnTo>
                  <a:pt x="0" y="155"/>
                </a:lnTo>
                <a:lnTo>
                  <a:pt x="0" y="155"/>
                </a:lnTo>
                <a:lnTo>
                  <a:pt x="0" y="167"/>
                </a:lnTo>
                <a:lnTo>
                  <a:pt x="1" y="177"/>
                </a:lnTo>
                <a:lnTo>
                  <a:pt x="3" y="187"/>
                </a:lnTo>
                <a:lnTo>
                  <a:pt x="5" y="195"/>
                </a:lnTo>
                <a:lnTo>
                  <a:pt x="13" y="209"/>
                </a:lnTo>
                <a:lnTo>
                  <a:pt x="21" y="218"/>
                </a:lnTo>
                <a:lnTo>
                  <a:pt x="29" y="225"/>
                </a:lnTo>
                <a:lnTo>
                  <a:pt x="36" y="229"/>
                </a:lnTo>
                <a:lnTo>
                  <a:pt x="43" y="232"/>
                </a:lnTo>
                <a:lnTo>
                  <a:pt x="43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Freeform: Shape 22"/>
          <p:cNvSpPr/>
          <p:nvPr>
            <p:custDataLst>
              <p:tags r:id="rId10"/>
            </p:custDataLst>
          </p:nvPr>
        </p:nvSpPr>
        <p:spPr bwMode="auto">
          <a:xfrm>
            <a:off x="3436763" y="3878639"/>
            <a:ext cx="390541" cy="395776"/>
          </a:xfrm>
          <a:custGeom>
            <a:avLst/>
            <a:gdLst>
              <a:gd name="T0" fmla="*/ 304 w 373"/>
              <a:gd name="T1" fmla="*/ 243 h 378"/>
              <a:gd name="T2" fmla="*/ 284 w 373"/>
              <a:gd name="T3" fmla="*/ 246 h 378"/>
              <a:gd name="T4" fmla="*/ 265 w 373"/>
              <a:gd name="T5" fmla="*/ 254 h 378"/>
              <a:gd name="T6" fmla="*/ 264 w 373"/>
              <a:gd name="T7" fmla="*/ 122 h 378"/>
              <a:gd name="T8" fmla="*/ 272 w 373"/>
              <a:gd name="T9" fmla="*/ 128 h 378"/>
              <a:gd name="T10" fmla="*/ 294 w 373"/>
              <a:gd name="T11" fmla="*/ 134 h 378"/>
              <a:gd name="T12" fmla="*/ 304 w 373"/>
              <a:gd name="T13" fmla="*/ 135 h 378"/>
              <a:gd name="T14" fmla="*/ 331 w 373"/>
              <a:gd name="T15" fmla="*/ 129 h 378"/>
              <a:gd name="T16" fmla="*/ 352 w 373"/>
              <a:gd name="T17" fmla="*/ 115 h 378"/>
              <a:gd name="T18" fmla="*/ 367 w 373"/>
              <a:gd name="T19" fmla="*/ 95 h 378"/>
              <a:gd name="T20" fmla="*/ 373 w 373"/>
              <a:gd name="T21" fmla="*/ 67 h 378"/>
              <a:gd name="T22" fmla="*/ 371 w 373"/>
              <a:gd name="T23" fmla="*/ 54 h 378"/>
              <a:gd name="T24" fmla="*/ 361 w 373"/>
              <a:gd name="T25" fmla="*/ 29 h 378"/>
              <a:gd name="T26" fmla="*/ 342 w 373"/>
              <a:gd name="T27" fmla="*/ 12 h 378"/>
              <a:gd name="T28" fmla="*/ 319 w 373"/>
              <a:gd name="T29" fmla="*/ 1 h 378"/>
              <a:gd name="T30" fmla="*/ 304 w 373"/>
              <a:gd name="T31" fmla="*/ 0 h 378"/>
              <a:gd name="T32" fmla="*/ 278 w 373"/>
              <a:gd name="T33" fmla="*/ 4 h 378"/>
              <a:gd name="T34" fmla="*/ 256 w 373"/>
              <a:gd name="T35" fmla="*/ 19 h 378"/>
              <a:gd name="T36" fmla="*/ 242 w 373"/>
              <a:gd name="T37" fmla="*/ 41 h 378"/>
              <a:gd name="T38" fmla="*/ 237 w 373"/>
              <a:gd name="T39" fmla="*/ 67 h 378"/>
              <a:gd name="T40" fmla="*/ 237 w 373"/>
              <a:gd name="T41" fmla="*/ 70 h 378"/>
              <a:gd name="T42" fmla="*/ 109 w 373"/>
              <a:gd name="T43" fmla="*/ 137 h 378"/>
              <a:gd name="T44" fmla="*/ 90 w 373"/>
              <a:gd name="T45" fmla="*/ 126 h 378"/>
              <a:gd name="T46" fmla="*/ 68 w 373"/>
              <a:gd name="T47" fmla="*/ 122 h 378"/>
              <a:gd name="T48" fmla="*/ 54 w 373"/>
              <a:gd name="T49" fmla="*/ 124 h 378"/>
              <a:gd name="T50" fmla="*/ 31 w 373"/>
              <a:gd name="T51" fmla="*/ 134 h 378"/>
              <a:gd name="T52" fmla="*/ 12 w 373"/>
              <a:gd name="T53" fmla="*/ 153 h 378"/>
              <a:gd name="T54" fmla="*/ 2 w 373"/>
              <a:gd name="T55" fmla="*/ 177 h 378"/>
              <a:gd name="T56" fmla="*/ 0 w 373"/>
              <a:gd name="T57" fmla="*/ 190 h 378"/>
              <a:gd name="T58" fmla="*/ 6 w 373"/>
              <a:gd name="T59" fmla="*/ 217 h 378"/>
              <a:gd name="T60" fmla="*/ 20 w 373"/>
              <a:gd name="T61" fmla="*/ 238 h 378"/>
              <a:gd name="T62" fmla="*/ 42 w 373"/>
              <a:gd name="T63" fmla="*/ 253 h 378"/>
              <a:gd name="T64" fmla="*/ 68 w 373"/>
              <a:gd name="T65" fmla="*/ 259 h 378"/>
              <a:gd name="T66" fmla="*/ 80 w 373"/>
              <a:gd name="T67" fmla="*/ 257 h 378"/>
              <a:gd name="T68" fmla="*/ 103 w 373"/>
              <a:gd name="T69" fmla="*/ 249 h 378"/>
              <a:gd name="T70" fmla="*/ 237 w 373"/>
              <a:gd name="T71" fmla="*/ 305 h 378"/>
              <a:gd name="T72" fmla="*/ 237 w 373"/>
              <a:gd name="T73" fmla="*/ 310 h 378"/>
              <a:gd name="T74" fmla="*/ 237 w 373"/>
              <a:gd name="T75" fmla="*/ 324 h 378"/>
              <a:gd name="T76" fmla="*/ 249 w 373"/>
              <a:gd name="T77" fmla="*/ 347 h 378"/>
              <a:gd name="T78" fmla="*/ 267 w 373"/>
              <a:gd name="T79" fmla="*/ 366 h 378"/>
              <a:gd name="T80" fmla="*/ 291 w 373"/>
              <a:gd name="T81" fmla="*/ 377 h 378"/>
              <a:gd name="T82" fmla="*/ 304 w 373"/>
              <a:gd name="T83" fmla="*/ 378 h 378"/>
              <a:gd name="T84" fmla="*/ 331 w 373"/>
              <a:gd name="T85" fmla="*/ 372 h 378"/>
              <a:gd name="T86" fmla="*/ 352 w 373"/>
              <a:gd name="T87" fmla="*/ 358 h 378"/>
              <a:gd name="T88" fmla="*/ 367 w 373"/>
              <a:gd name="T89" fmla="*/ 337 h 378"/>
              <a:gd name="T90" fmla="*/ 373 w 373"/>
              <a:gd name="T91" fmla="*/ 310 h 378"/>
              <a:gd name="T92" fmla="*/ 371 w 373"/>
              <a:gd name="T93" fmla="*/ 297 h 378"/>
              <a:gd name="T94" fmla="*/ 361 w 373"/>
              <a:gd name="T95" fmla="*/ 272 h 378"/>
              <a:gd name="T96" fmla="*/ 342 w 373"/>
              <a:gd name="T97" fmla="*/ 254 h 378"/>
              <a:gd name="T98" fmla="*/ 319 w 373"/>
              <a:gd name="T99" fmla="*/ 244 h 378"/>
              <a:gd name="T100" fmla="*/ 304 w 373"/>
              <a:gd name="T101" fmla="*/ 24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378">
                <a:moveTo>
                  <a:pt x="304" y="243"/>
                </a:moveTo>
                <a:lnTo>
                  <a:pt x="304" y="243"/>
                </a:lnTo>
                <a:lnTo>
                  <a:pt x="294" y="243"/>
                </a:lnTo>
                <a:lnTo>
                  <a:pt x="284" y="246"/>
                </a:lnTo>
                <a:lnTo>
                  <a:pt x="274" y="250"/>
                </a:lnTo>
                <a:lnTo>
                  <a:pt x="265" y="254"/>
                </a:lnTo>
                <a:lnTo>
                  <a:pt x="137" y="188"/>
                </a:lnTo>
                <a:lnTo>
                  <a:pt x="264" y="122"/>
                </a:lnTo>
                <a:lnTo>
                  <a:pt x="264" y="122"/>
                </a:lnTo>
                <a:lnTo>
                  <a:pt x="272" y="128"/>
                </a:lnTo>
                <a:lnTo>
                  <a:pt x="283" y="132"/>
                </a:lnTo>
                <a:lnTo>
                  <a:pt x="294" y="134"/>
                </a:lnTo>
                <a:lnTo>
                  <a:pt x="304" y="135"/>
                </a:lnTo>
                <a:lnTo>
                  <a:pt x="304" y="135"/>
                </a:lnTo>
                <a:lnTo>
                  <a:pt x="319" y="134"/>
                </a:lnTo>
                <a:lnTo>
                  <a:pt x="331" y="129"/>
                </a:lnTo>
                <a:lnTo>
                  <a:pt x="342" y="124"/>
                </a:lnTo>
                <a:lnTo>
                  <a:pt x="352" y="115"/>
                </a:lnTo>
                <a:lnTo>
                  <a:pt x="361" y="106"/>
                </a:lnTo>
                <a:lnTo>
                  <a:pt x="367" y="95"/>
                </a:lnTo>
                <a:lnTo>
                  <a:pt x="371" y="81"/>
                </a:lnTo>
                <a:lnTo>
                  <a:pt x="373" y="67"/>
                </a:lnTo>
                <a:lnTo>
                  <a:pt x="373" y="67"/>
                </a:lnTo>
                <a:lnTo>
                  <a:pt x="371" y="54"/>
                </a:lnTo>
                <a:lnTo>
                  <a:pt x="367" y="41"/>
                </a:lnTo>
                <a:lnTo>
                  <a:pt x="361" y="29"/>
                </a:lnTo>
                <a:lnTo>
                  <a:pt x="352" y="19"/>
                </a:lnTo>
                <a:lnTo>
                  <a:pt x="342" y="12"/>
                </a:lnTo>
                <a:lnTo>
                  <a:pt x="331" y="4"/>
                </a:lnTo>
                <a:lnTo>
                  <a:pt x="319" y="1"/>
                </a:lnTo>
                <a:lnTo>
                  <a:pt x="304" y="0"/>
                </a:lnTo>
                <a:lnTo>
                  <a:pt x="304" y="0"/>
                </a:lnTo>
                <a:lnTo>
                  <a:pt x="291" y="1"/>
                </a:lnTo>
                <a:lnTo>
                  <a:pt x="278" y="4"/>
                </a:lnTo>
                <a:lnTo>
                  <a:pt x="267" y="12"/>
                </a:lnTo>
                <a:lnTo>
                  <a:pt x="256" y="19"/>
                </a:lnTo>
                <a:lnTo>
                  <a:pt x="249" y="29"/>
                </a:lnTo>
                <a:lnTo>
                  <a:pt x="242" y="41"/>
                </a:lnTo>
                <a:lnTo>
                  <a:pt x="237" y="54"/>
                </a:lnTo>
                <a:lnTo>
                  <a:pt x="237" y="67"/>
                </a:lnTo>
                <a:lnTo>
                  <a:pt x="237" y="67"/>
                </a:lnTo>
                <a:lnTo>
                  <a:pt x="237" y="70"/>
                </a:lnTo>
                <a:lnTo>
                  <a:pt x="109" y="137"/>
                </a:lnTo>
                <a:lnTo>
                  <a:pt x="109" y="137"/>
                </a:lnTo>
                <a:lnTo>
                  <a:pt x="101" y="131"/>
                </a:lnTo>
                <a:lnTo>
                  <a:pt x="90" y="126"/>
                </a:lnTo>
                <a:lnTo>
                  <a:pt x="80" y="124"/>
                </a:lnTo>
                <a:lnTo>
                  <a:pt x="68" y="122"/>
                </a:lnTo>
                <a:lnTo>
                  <a:pt x="68" y="122"/>
                </a:lnTo>
                <a:lnTo>
                  <a:pt x="54" y="124"/>
                </a:lnTo>
                <a:lnTo>
                  <a:pt x="42" y="128"/>
                </a:lnTo>
                <a:lnTo>
                  <a:pt x="31" y="134"/>
                </a:lnTo>
                <a:lnTo>
                  <a:pt x="20" y="142"/>
                </a:lnTo>
                <a:lnTo>
                  <a:pt x="12" y="153"/>
                </a:lnTo>
                <a:lnTo>
                  <a:pt x="6" y="164"/>
                </a:lnTo>
                <a:lnTo>
                  <a:pt x="2" y="177"/>
                </a:lnTo>
                <a:lnTo>
                  <a:pt x="0" y="190"/>
                </a:lnTo>
                <a:lnTo>
                  <a:pt x="0" y="190"/>
                </a:lnTo>
                <a:lnTo>
                  <a:pt x="2" y="204"/>
                </a:lnTo>
                <a:lnTo>
                  <a:pt x="6" y="217"/>
                </a:lnTo>
                <a:lnTo>
                  <a:pt x="12" y="228"/>
                </a:lnTo>
                <a:lnTo>
                  <a:pt x="20" y="238"/>
                </a:lnTo>
                <a:lnTo>
                  <a:pt x="31" y="247"/>
                </a:lnTo>
                <a:lnTo>
                  <a:pt x="42" y="253"/>
                </a:lnTo>
                <a:lnTo>
                  <a:pt x="54" y="257"/>
                </a:lnTo>
                <a:lnTo>
                  <a:pt x="68" y="259"/>
                </a:lnTo>
                <a:lnTo>
                  <a:pt x="68" y="259"/>
                </a:lnTo>
                <a:lnTo>
                  <a:pt x="80" y="257"/>
                </a:lnTo>
                <a:lnTo>
                  <a:pt x="92" y="254"/>
                </a:lnTo>
                <a:lnTo>
                  <a:pt x="103" y="249"/>
                </a:lnTo>
                <a:lnTo>
                  <a:pt x="112" y="241"/>
                </a:lnTo>
                <a:lnTo>
                  <a:pt x="237" y="305"/>
                </a:lnTo>
                <a:lnTo>
                  <a:pt x="237" y="305"/>
                </a:lnTo>
                <a:lnTo>
                  <a:pt x="237" y="310"/>
                </a:lnTo>
                <a:lnTo>
                  <a:pt x="237" y="310"/>
                </a:lnTo>
                <a:lnTo>
                  <a:pt x="237" y="324"/>
                </a:lnTo>
                <a:lnTo>
                  <a:pt x="242" y="337"/>
                </a:lnTo>
                <a:lnTo>
                  <a:pt x="249" y="347"/>
                </a:lnTo>
                <a:lnTo>
                  <a:pt x="256" y="358"/>
                </a:lnTo>
                <a:lnTo>
                  <a:pt x="267" y="366"/>
                </a:lnTo>
                <a:lnTo>
                  <a:pt x="278" y="372"/>
                </a:lnTo>
                <a:lnTo>
                  <a:pt x="291" y="377"/>
                </a:lnTo>
                <a:lnTo>
                  <a:pt x="304" y="378"/>
                </a:lnTo>
                <a:lnTo>
                  <a:pt x="304" y="378"/>
                </a:lnTo>
                <a:lnTo>
                  <a:pt x="319" y="377"/>
                </a:lnTo>
                <a:lnTo>
                  <a:pt x="331" y="372"/>
                </a:lnTo>
                <a:lnTo>
                  <a:pt x="342" y="366"/>
                </a:lnTo>
                <a:lnTo>
                  <a:pt x="352" y="358"/>
                </a:lnTo>
                <a:lnTo>
                  <a:pt x="361" y="347"/>
                </a:lnTo>
                <a:lnTo>
                  <a:pt x="367" y="337"/>
                </a:lnTo>
                <a:lnTo>
                  <a:pt x="371" y="324"/>
                </a:lnTo>
                <a:lnTo>
                  <a:pt x="373" y="310"/>
                </a:lnTo>
                <a:lnTo>
                  <a:pt x="373" y="310"/>
                </a:lnTo>
                <a:lnTo>
                  <a:pt x="371" y="297"/>
                </a:lnTo>
                <a:lnTo>
                  <a:pt x="367" y="284"/>
                </a:lnTo>
                <a:lnTo>
                  <a:pt x="361" y="272"/>
                </a:lnTo>
                <a:lnTo>
                  <a:pt x="352" y="262"/>
                </a:lnTo>
                <a:lnTo>
                  <a:pt x="342" y="254"/>
                </a:lnTo>
                <a:lnTo>
                  <a:pt x="331" y="247"/>
                </a:lnTo>
                <a:lnTo>
                  <a:pt x="319" y="244"/>
                </a:lnTo>
                <a:lnTo>
                  <a:pt x="304" y="243"/>
                </a:lnTo>
                <a:lnTo>
                  <a:pt x="304" y="2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24"/>
          <p:cNvSpPr/>
          <p:nvPr>
            <p:custDataLst>
              <p:tags r:id="rId11"/>
            </p:custDataLst>
          </p:nvPr>
        </p:nvSpPr>
        <p:spPr bwMode="auto">
          <a:xfrm>
            <a:off x="8349536" y="2978872"/>
            <a:ext cx="399203" cy="366294"/>
          </a:xfrm>
          <a:custGeom>
            <a:avLst/>
            <a:gdLst>
              <a:gd name="T0" fmla="*/ 233 w 279"/>
              <a:gd name="T1" fmla="*/ 0 h 256"/>
              <a:gd name="T2" fmla="*/ 233 w 279"/>
              <a:gd name="T3" fmla="*/ 0 h 256"/>
              <a:gd name="T4" fmla="*/ 46 w 279"/>
              <a:gd name="T5" fmla="*/ 0 h 256"/>
              <a:gd name="T6" fmla="*/ 46 w 279"/>
              <a:gd name="T7" fmla="*/ 0 h 256"/>
              <a:gd name="T8" fmla="*/ 38 w 279"/>
              <a:gd name="T9" fmla="*/ 1 h 256"/>
              <a:gd name="T10" fmla="*/ 30 w 279"/>
              <a:gd name="T11" fmla="*/ 4 h 256"/>
              <a:gd name="T12" fmla="*/ 22 w 279"/>
              <a:gd name="T13" fmla="*/ 9 h 256"/>
              <a:gd name="T14" fmla="*/ 14 w 279"/>
              <a:gd name="T15" fmla="*/ 14 h 256"/>
              <a:gd name="T16" fmla="*/ 8 w 279"/>
              <a:gd name="T17" fmla="*/ 22 h 256"/>
              <a:gd name="T18" fmla="*/ 4 w 279"/>
              <a:gd name="T19" fmla="*/ 29 h 256"/>
              <a:gd name="T20" fmla="*/ 1 w 279"/>
              <a:gd name="T21" fmla="*/ 38 h 256"/>
              <a:gd name="T22" fmla="*/ 0 w 279"/>
              <a:gd name="T23" fmla="*/ 46 h 256"/>
              <a:gd name="T24" fmla="*/ 0 w 279"/>
              <a:gd name="T25" fmla="*/ 46 h 256"/>
              <a:gd name="T26" fmla="*/ 0 w 279"/>
              <a:gd name="T27" fmla="*/ 139 h 256"/>
              <a:gd name="T28" fmla="*/ 0 w 279"/>
              <a:gd name="T29" fmla="*/ 139 h 256"/>
              <a:gd name="T30" fmla="*/ 1 w 279"/>
              <a:gd name="T31" fmla="*/ 148 h 256"/>
              <a:gd name="T32" fmla="*/ 4 w 279"/>
              <a:gd name="T33" fmla="*/ 157 h 256"/>
              <a:gd name="T34" fmla="*/ 8 w 279"/>
              <a:gd name="T35" fmla="*/ 164 h 256"/>
              <a:gd name="T36" fmla="*/ 14 w 279"/>
              <a:gd name="T37" fmla="*/ 171 h 256"/>
              <a:gd name="T38" fmla="*/ 22 w 279"/>
              <a:gd name="T39" fmla="*/ 177 h 256"/>
              <a:gd name="T40" fmla="*/ 30 w 279"/>
              <a:gd name="T41" fmla="*/ 182 h 256"/>
              <a:gd name="T42" fmla="*/ 38 w 279"/>
              <a:gd name="T43" fmla="*/ 185 h 256"/>
              <a:gd name="T44" fmla="*/ 46 w 279"/>
              <a:gd name="T45" fmla="*/ 186 h 256"/>
              <a:gd name="T46" fmla="*/ 46 w 279"/>
              <a:gd name="T47" fmla="*/ 186 h 256"/>
              <a:gd name="T48" fmla="*/ 45 w 279"/>
              <a:gd name="T49" fmla="*/ 186 h 256"/>
              <a:gd name="T50" fmla="*/ 46 w 279"/>
              <a:gd name="T51" fmla="*/ 186 h 256"/>
              <a:gd name="T52" fmla="*/ 46 w 279"/>
              <a:gd name="T53" fmla="*/ 256 h 256"/>
              <a:gd name="T54" fmla="*/ 116 w 279"/>
              <a:gd name="T55" fmla="*/ 186 h 256"/>
              <a:gd name="T56" fmla="*/ 116 w 279"/>
              <a:gd name="T57" fmla="*/ 186 h 256"/>
              <a:gd name="T58" fmla="*/ 233 w 279"/>
              <a:gd name="T59" fmla="*/ 186 h 256"/>
              <a:gd name="T60" fmla="*/ 233 w 279"/>
              <a:gd name="T61" fmla="*/ 186 h 256"/>
              <a:gd name="T62" fmla="*/ 241 w 279"/>
              <a:gd name="T63" fmla="*/ 185 h 256"/>
              <a:gd name="T64" fmla="*/ 250 w 279"/>
              <a:gd name="T65" fmla="*/ 182 h 256"/>
              <a:gd name="T66" fmla="*/ 259 w 279"/>
              <a:gd name="T67" fmla="*/ 177 h 256"/>
              <a:gd name="T68" fmla="*/ 265 w 279"/>
              <a:gd name="T69" fmla="*/ 171 h 256"/>
              <a:gd name="T70" fmla="*/ 271 w 279"/>
              <a:gd name="T71" fmla="*/ 164 h 256"/>
              <a:gd name="T72" fmla="*/ 276 w 279"/>
              <a:gd name="T73" fmla="*/ 157 h 256"/>
              <a:gd name="T74" fmla="*/ 279 w 279"/>
              <a:gd name="T75" fmla="*/ 148 h 256"/>
              <a:gd name="T76" fmla="*/ 279 w 279"/>
              <a:gd name="T77" fmla="*/ 139 h 256"/>
              <a:gd name="T78" fmla="*/ 279 w 279"/>
              <a:gd name="T79" fmla="*/ 139 h 256"/>
              <a:gd name="T80" fmla="*/ 279 w 279"/>
              <a:gd name="T81" fmla="*/ 46 h 256"/>
              <a:gd name="T82" fmla="*/ 279 w 279"/>
              <a:gd name="T83" fmla="*/ 46 h 256"/>
              <a:gd name="T84" fmla="*/ 279 w 279"/>
              <a:gd name="T85" fmla="*/ 38 h 256"/>
              <a:gd name="T86" fmla="*/ 276 w 279"/>
              <a:gd name="T87" fmla="*/ 29 h 256"/>
              <a:gd name="T88" fmla="*/ 271 w 279"/>
              <a:gd name="T89" fmla="*/ 22 h 256"/>
              <a:gd name="T90" fmla="*/ 265 w 279"/>
              <a:gd name="T91" fmla="*/ 14 h 256"/>
              <a:gd name="T92" fmla="*/ 259 w 279"/>
              <a:gd name="T93" fmla="*/ 9 h 256"/>
              <a:gd name="T94" fmla="*/ 250 w 279"/>
              <a:gd name="T95" fmla="*/ 4 h 256"/>
              <a:gd name="T96" fmla="*/ 241 w 279"/>
              <a:gd name="T97" fmla="*/ 1 h 256"/>
              <a:gd name="T98" fmla="*/ 233 w 279"/>
              <a:gd name="T99" fmla="*/ 0 h 256"/>
              <a:gd name="T100" fmla="*/ 233 w 279"/>
              <a:gd name="T10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256">
                <a:moveTo>
                  <a:pt x="233" y="0"/>
                </a:moveTo>
                <a:lnTo>
                  <a:pt x="233" y="0"/>
                </a:lnTo>
                <a:lnTo>
                  <a:pt x="46" y="0"/>
                </a:lnTo>
                <a:lnTo>
                  <a:pt x="46" y="0"/>
                </a:lnTo>
                <a:lnTo>
                  <a:pt x="38" y="1"/>
                </a:lnTo>
                <a:lnTo>
                  <a:pt x="30" y="4"/>
                </a:lnTo>
                <a:lnTo>
                  <a:pt x="22" y="9"/>
                </a:lnTo>
                <a:lnTo>
                  <a:pt x="14" y="14"/>
                </a:lnTo>
                <a:lnTo>
                  <a:pt x="8" y="22"/>
                </a:lnTo>
                <a:lnTo>
                  <a:pt x="4" y="29"/>
                </a:lnTo>
                <a:lnTo>
                  <a:pt x="1" y="38"/>
                </a:lnTo>
                <a:lnTo>
                  <a:pt x="0" y="46"/>
                </a:lnTo>
                <a:lnTo>
                  <a:pt x="0" y="46"/>
                </a:lnTo>
                <a:lnTo>
                  <a:pt x="0" y="139"/>
                </a:lnTo>
                <a:lnTo>
                  <a:pt x="0" y="139"/>
                </a:lnTo>
                <a:lnTo>
                  <a:pt x="1" y="148"/>
                </a:lnTo>
                <a:lnTo>
                  <a:pt x="4" y="157"/>
                </a:lnTo>
                <a:lnTo>
                  <a:pt x="8" y="164"/>
                </a:lnTo>
                <a:lnTo>
                  <a:pt x="14" y="171"/>
                </a:lnTo>
                <a:lnTo>
                  <a:pt x="22" y="177"/>
                </a:lnTo>
                <a:lnTo>
                  <a:pt x="30" y="182"/>
                </a:lnTo>
                <a:lnTo>
                  <a:pt x="38" y="185"/>
                </a:lnTo>
                <a:lnTo>
                  <a:pt x="46" y="186"/>
                </a:lnTo>
                <a:lnTo>
                  <a:pt x="46" y="186"/>
                </a:lnTo>
                <a:lnTo>
                  <a:pt x="45" y="186"/>
                </a:lnTo>
                <a:lnTo>
                  <a:pt x="46" y="186"/>
                </a:lnTo>
                <a:lnTo>
                  <a:pt x="46" y="256"/>
                </a:lnTo>
                <a:lnTo>
                  <a:pt x="116" y="186"/>
                </a:lnTo>
                <a:lnTo>
                  <a:pt x="116" y="186"/>
                </a:lnTo>
                <a:lnTo>
                  <a:pt x="233" y="186"/>
                </a:lnTo>
                <a:lnTo>
                  <a:pt x="233" y="186"/>
                </a:lnTo>
                <a:lnTo>
                  <a:pt x="241" y="185"/>
                </a:lnTo>
                <a:lnTo>
                  <a:pt x="250" y="182"/>
                </a:lnTo>
                <a:lnTo>
                  <a:pt x="259" y="177"/>
                </a:lnTo>
                <a:lnTo>
                  <a:pt x="265" y="171"/>
                </a:lnTo>
                <a:lnTo>
                  <a:pt x="271" y="164"/>
                </a:lnTo>
                <a:lnTo>
                  <a:pt x="276" y="157"/>
                </a:lnTo>
                <a:lnTo>
                  <a:pt x="279" y="148"/>
                </a:lnTo>
                <a:lnTo>
                  <a:pt x="279" y="139"/>
                </a:lnTo>
                <a:lnTo>
                  <a:pt x="279" y="139"/>
                </a:lnTo>
                <a:lnTo>
                  <a:pt x="279" y="46"/>
                </a:lnTo>
                <a:lnTo>
                  <a:pt x="279" y="46"/>
                </a:lnTo>
                <a:lnTo>
                  <a:pt x="279" y="38"/>
                </a:lnTo>
                <a:lnTo>
                  <a:pt x="276" y="29"/>
                </a:lnTo>
                <a:lnTo>
                  <a:pt x="271" y="22"/>
                </a:lnTo>
                <a:lnTo>
                  <a:pt x="265" y="14"/>
                </a:lnTo>
                <a:lnTo>
                  <a:pt x="259" y="9"/>
                </a:lnTo>
                <a:lnTo>
                  <a:pt x="250" y="4"/>
                </a:lnTo>
                <a:lnTo>
                  <a:pt x="241" y="1"/>
                </a:lnTo>
                <a:lnTo>
                  <a:pt x="233" y="0"/>
                </a:lnTo>
                <a:lnTo>
                  <a:pt x="2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25"/>
          <p:cNvSpPr/>
          <p:nvPr>
            <p:custDataLst>
              <p:tags r:id="rId12"/>
            </p:custDataLst>
          </p:nvPr>
        </p:nvSpPr>
        <p:spPr bwMode="auto">
          <a:xfrm>
            <a:off x="9004859" y="2944272"/>
            <a:ext cx="458869" cy="435495"/>
          </a:xfrm>
          <a:custGeom>
            <a:avLst/>
            <a:gdLst>
              <a:gd name="T0" fmla="*/ 179 w 373"/>
              <a:gd name="T1" fmla="*/ 8 h 354"/>
              <a:gd name="T2" fmla="*/ 185 w 373"/>
              <a:gd name="T3" fmla="*/ 0 h 354"/>
              <a:gd name="T4" fmla="*/ 188 w 373"/>
              <a:gd name="T5" fmla="*/ 0 h 354"/>
              <a:gd name="T6" fmla="*/ 194 w 373"/>
              <a:gd name="T7" fmla="*/ 8 h 354"/>
              <a:gd name="T8" fmla="*/ 227 w 373"/>
              <a:gd name="T9" fmla="*/ 104 h 354"/>
              <a:gd name="T10" fmla="*/ 241 w 373"/>
              <a:gd name="T11" fmla="*/ 120 h 354"/>
              <a:gd name="T12" fmla="*/ 259 w 373"/>
              <a:gd name="T13" fmla="*/ 128 h 354"/>
              <a:gd name="T14" fmla="*/ 361 w 373"/>
              <a:gd name="T15" fmla="*/ 130 h 354"/>
              <a:gd name="T16" fmla="*/ 372 w 373"/>
              <a:gd name="T17" fmla="*/ 133 h 354"/>
              <a:gd name="T18" fmla="*/ 373 w 373"/>
              <a:gd name="T19" fmla="*/ 136 h 354"/>
              <a:gd name="T20" fmla="*/ 366 w 373"/>
              <a:gd name="T21" fmla="*/ 145 h 354"/>
              <a:gd name="T22" fmla="*/ 286 w 373"/>
              <a:gd name="T23" fmla="*/ 206 h 354"/>
              <a:gd name="T24" fmla="*/ 274 w 373"/>
              <a:gd name="T25" fmla="*/ 224 h 354"/>
              <a:gd name="T26" fmla="*/ 273 w 373"/>
              <a:gd name="T27" fmla="*/ 244 h 354"/>
              <a:gd name="T28" fmla="*/ 303 w 373"/>
              <a:gd name="T29" fmla="*/ 341 h 354"/>
              <a:gd name="T30" fmla="*/ 303 w 373"/>
              <a:gd name="T31" fmla="*/ 351 h 354"/>
              <a:gd name="T32" fmla="*/ 300 w 373"/>
              <a:gd name="T33" fmla="*/ 354 h 354"/>
              <a:gd name="T34" fmla="*/ 290 w 373"/>
              <a:gd name="T35" fmla="*/ 350 h 354"/>
              <a:gd name="T36" fmla="*/ 207 w 373"/>
              <a:gd name="T37" fmla="*/ 292 h 354"/>
              <a:gd name="T38" fmla="*/ 187 w 373"/>
              <a:gd name="T39" fmla="*/ 286 h 354"/>
              <a:gd name="T40" fmla="*/ 166 w 373"/>
              <a:gd name="T41" fmla="*/ 292 h 354"/>
              <a:gd name="T42" fmla="*/ 83 w 373"/>
              <a:gd name="T43" fmla="*/ 350 h 354"/>
              <a:gd name="T44" fmla="*/ 73 w 373"/>
              <a:gd name="T45" fmla="*/ 354 h 354"/>
              <a:gd name="T46" fmla="*/ 70 w 373"/>
              <a:gd name="T47" fmla="*/ 351 h 354"/>
              <a:gd name="T48" fmla="*/ 70 w 373"/>
              <a:gd name="T49" fmla="*/ 341 h 354"/>
              <a:gd name="T50" fmla="*/ 101 w 373"/>
              <a:gd name="T51" fmla="*/ 244 h 354"/>
              <a:gd name="T52" fmla="*/ 99 w 373"/>
              <a:gd name="T53" fmla="*/ 224 h 354"/>
              <a:gd name="T54" fmla="*/ 88 w 373"/>
              <a:gd name="T55" fmla="*/ 206 h 354"/>
              <a:gd name="T56" fmla="*/ 8 w 373"/>
              <a:gd name="T57" fmla="*/ 145 h 354"/>
              <a:gd name="T58" fmla="*/ 0 w 373"/>
              <a:gd name="T59" fmla="*/ 136 h 354"/>
              <a:gd name="T60" fmla="*/ 2 w 373"/>
              <a:gd name="T61" fmla="*/ 133 h 354"/>
              <a:gd name="T62" fmla="*/ 12 w 373"/>
              <a:gd name="T63" fmla="*/ 130 h 354"/>
              <a:gd name="T64" fmla="*/ 114 w 373"/>
              <a:gd name="T65" fmla="*/ 128 h 354"/>
              <a:gd name="T66" fmla="*/ 133 w 373"/>
              <a:gd name="T67" fmla="*/ 120 h 354"/>
              <a:gd name="T68" fmla="*/ 146 w 373"/>
              <a:gd name="T69" fmla="*/ 10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" h="354">
                <a:moveTo>
                  <a:pt x="179" y="8"/>
                </a:moveTo>
                <a:lnTo>
                  <a:pt x="179" y="8"/>
                </a:lnTo>
                <a:lnTo>
                  <a:pt x="182" y="3"/>
                </a:lnTo>
                <a:lnTo>
                  <a:pt x="185" y="0"/>
                </a:lnTo>
                <a:lnTo>
                  <a:pt x="187" y="0"/>
                </a:lnTo>
                <a:lnTo>
                  <a:pt x="188" y="0"/>
                </a:lnTo>
                <a:lnTo>
                  <a:pt x="191" y="3"/>
                </a:lnTo>
                <a:lnTo>
                  <a:pt x="194" y="8"/>
                </a:lnTo>
                <a:lnTo>
                  <a:pt x="227" y="104"/>
                </a:lnTo>
                <a:lnTo>
                  <a:pt x="227" y="104"/>
                </a:lnTo>
                <a:lnTo>
                  <a:pt x="233" y="113"/>
                </a:lnTo>
                <a:lnTo>
                  <a:pt x="241" y="120"/>
                </a:lnTo>
                <a:lnTo>
                  <a:pt x="249" y="126"/>
                </a:lnTo>
                <a:lnTo>
                  <a:pt x="259" y="128"/>
                </a:lnTo>
                <a:lnTo>
                  <a:pt x="361" y="130"/>
                </a:lnTo>
                <a:lnTo>
                  <a:pt x="361" y="130"/>
                </a:lnTo>
                <a:lnTo>
                  <a:pt x="369" y="132"/>
                </a:lnTo>
                <a:lnTo>
                  <a:pt x="372" y="133"/>
                </a:lnTo>
                <a:lnTo>
                  <a:pt x="373" y="135"/>
                </a:lnTo>
                <a:lnTo>
                  <a:pt x="373" y="136"/>
                </a:lnTo>
                <a:lnTo>
                  <a:pt x="372" y="139"/>
                </a:lnTo>
                <a:lnTo>
                  <a:pt x="366" y="145"/>
                </a:lnTo>
                <a:lnTo>
                  <a:pt x="286" y="206"/>
                </a:lnTo>
                <a:lnTo>
                  <a:pt x="286" y="206"/>
                </a:lnTo>
                <a:lnTo>
                  <a:pt x="278" y="213"/>
                </a:lnTo>
                <a:lnTo>
                  <a:pt x="274" y="224"/>
                </a:lnTo>
                <a:lnTo>
                  <a:pt x="273" y="234"/>
                </a:lnTo>
                <a:lnTo>
                  <a:pt x="273" y="244"/>
                </a:lnTo>
                <a:lnTo>
                  <a:pt x="303" y="341"/>
                </a:lnTo>
                <a:lnTo>
                  <a:pt x="303" y="341"/>
                </a:lnTo>
                <a:lnTo>
                  <a:pt x="303" y="349"/>
                </a:lnTo>
                <a:lnTo>
                  <a:pt x="303" y="351"/>
                </a:lnTo>
                <a:lnTo>
                  <a:pt x="302" y="353"/>
                </a:lnTo>
                <a:lnTo>
                  <a:pt x="300" y="354"/>
                </a:lnTo>
                <a:lnTo>
                  <a:pt x="297" y="354"/>
                </a:lnTo>
                <a:lnTo>
                  <a:pt x="290" y="350"/>
                </a:lnTo>
                <a:lnTo>
                  <a:pt x="207" y="292"/>
                </a:lnTo>
                <a:lnTo>
                  <a:pt x="207" y="292"/>
                </a:lnTo>
                <a:lnTo>
                  <a:pt x="197" y="287"/>
                </a:lnTo>
                <a:lnTo>
                  <a:pt x="187" y="286"/>
                </a:lnTo>
                <a:lnTo>
                  <a:pt x="176" y="287"/>
                </a:lnTo>
                <a:lnTo>
                  <a:pt x="166" y="292"/>
                </a:lnTo>
                <a:lnTo>
                  <a:pt x="83" y="350"/>
                </a:lnTo>
                <a:lnTo>
                  <a:pt x="83" y="350"/>
                </a:lnTo>
                <a:lnTo>
                  <a:pt x="76" y="354"/>
                </a:lnTo>
                <a:lnTo>
                  <a:pt x="73" y="354"/>
                </a:lnTo>
                <a:lnTo>
                  <a:pt x="72" y="353"/>
                </a:lnTo>
                <a:lnTo>
                  <a:pt x="70" y="351"/>
                </a:lnTo>
                <a:lnTo>
                  <a:pt x="70" y="349"/>
                </a:lnTo>
                <a:lnTo>
                  <a:pt x="70" y="341"/>
                </a:lnTo>
                <a:lnTo>
                  <a:pt x="101" y="244"/>
                </a:lnTo>
                <a:lnTo>
                  <a:pt x="101" y="244"/>
                </a:lnTo>
                <a:lnTo>
                  <a:pt x="101" y="234"/>
                </a:lnTo>
                <a:lnTo>
                  <a:pt x="99" y="224"/>
                </a:lnTo>
                <a:lnTo>
                  <a:pt x="95" y="213"/>
                </a:lnTo>
                <a:lnTo>
                  <a:pt x="88" y="206"/>
                </a:lnTo>
                <a:lnTo>
                  <a:pt x="8" y="145"/>
                </a:lnTo>
                <a:lnTo>
                  <a:pt x="8" y="145"/>
                </a:lnTo>
                <a:lnTo>
                  <a:pt x="2" y="139"/>
                </a:lnTo>
                <a:lnTo>
                  <a:pt x="0" y="136"/>
                </a:lnTo>
                <a:lnTo>
                  <a:pt x="0" y="135"/>
                </a:lnTo>
                <a:lnTo>
                  <a:pt x="2" y="133"/>
                </a:lnTo>
                <a:lnTo>
                  <a:pt x="5" y="132"/>
                </a:lnTo>
                <a:lnTo>
                  <a:pt x="12" y="130"/>
                </a:lnTo>
                <a:lnTo>
                  <a:pt x="114" y="128"/>
                </a:lnTo>
                <a:lnTo>
                  <a:pt x="114" y="128"/>
                </a:lnTo>
                <a:lnTo>
                  <a:pt x="124" y="126"/>
                </a:lnTo>
                <a:lnTo>
                  <a:pt x="133" y="120"/>
                </a:lnTo>
                <a:lnTo>
                  <a:pt x="140" y="113"/>
                </a:lnTo>
                <a:lnTo>
                  <a:pt x="146" y="104"/>
                </a:lnTo>
                <a:lnTo>
                  <a:pt x="179" y="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26"/>
          <p:cNvSpPr/>
          <p:nvPr>
            <p:custDataLst>
              <p:tags r:id="rId13"/>
            </p:custDataLst>
          </p:nvPr>
        </p:nvSpPr>
        <p:spPr bwMode="auto">
          <a:xfrm>
            <a:off x="9719847" y="2947944"/>
            <a:ext cx="429508" cy="428150"/>
          </a:xfrm>
          <a:custGeom>
            <a:avLst/>
            <a:gdLst>
              <a:gd name="T0" fmla="*/ 256 w 316"/>
              <a:gd name="T1" fmla="*/ 197 h 315"/>
              <a:gd name="T2" fmla="*/ 256 w 316"/>
              <a:gd name="T3" fmla="*/ 157 h 315"/>
              <a:gd name="T4" fmla="*/ 256 w 316"/>
              <a:gd name="T5" fmla="*/ 138 h 315"/>
              <a:gd name="T6" fmla="*/ 178 w 316"/>
              <a:gd name="T7" fmla="*/ 138 h 315"/>
              <a:gd name="T8" fmla="*/ 178 w 316"/>
              <a:gd name="T9" fmla="*/ 118 h 315"/>
              <a:gd name="T10" fmla="*/ 237 w 316"/>
              <a:gd name="T11" fmla="*/ 118 h 315"/>
              <a:gd name="T12" fmla="*/ 237 w 316"/>
              <a:gd name="T13" fmla="*/ 98 h 315"/>
              <a:gd name="T14" fmla="*/ 237 w 316"/>
              <a:gd name="T15" fmla="*/ 0 h 315"/>
              <a:gd name="T16" fmla="*/ 119 w 316"/>
              <a:gd name="T17" fmla="*/ 0 h 315"/>
              <a:gd name="T18" fmla="*/ 99 w 316"/>
              <a:gd name="T19" fmla="*/ 0 h 315"/>
              <a:gd name="T20" fmla="*/ 99 w 316"/>
              <a:gd name="T21" fmla="*/ 118 h 315"/>
              <a:gd name="T22" fmla="*/ 158 w 316"/>
              <a:gd name="T23" fmla="*/ 118 h 315"/>
              <a:gd name="T24" fmla="*/ 158 w 316"/>
              <a:gd name="T25" fmla="*/ 138 h 315"/>
              <a:gd name="T26" fmla="*/ 60 w 316"/>
              <a:gd name="T27" fmla="*/ 138 h 315"/>
              <a:gd name="T28" fmla="*/ 60 w 316"/>
              <a:gd name="T29" fmla="*/ 157 h 315"/>
              <a:gd name="T30" fmla="*/ 60 w 316"/>
              <a:gd name="T31" fmla="*/ 197 h 315"/>
              <a:gd name="T32" fmla="*/ 20 w 316"/>
              <a:gd name="T33" fmla="*/ 197 h 315"/>
              <a:gd name="T34" fmla="*/ 0 w 316"/>
              <a:gd name="T35" fmla="*/ 197 h 315"/>
              <a:gd name="T36" fmla="*/ 0 w 316"/>
              <a:gd name="T37" fmla="*/ 315 h 315"/>
              <a:gd name="T38" fmla="*/ 138 w 316"/>
              <a:gd name="T39" fmla="*/ 315 h 315"/>
              <a:gd name="T40" fmla="*/ 138 w 316"/>
              <a:gd name="T41" fmla="*/ 295 h 315"/>
              <a:gd name="T42" fmla="*/ 138 w 316"/>
              <a:gd name="T43" fmla="*/ 197 h 315"/>
              <a:gd name="T44" fmla="*/ 79 w 316"/>
              <a:gd name="T45" fmla="*/ 197 h 315"/>
              <a:gd name="T46" fmla="*/ 79 w 316"/>
              <a:gd name="T47" fmla="*/ 157 h 315"/>
              <a:gd name="T48" fmla="*/ 237 w 316"/>
              <a:gd name="T49" fmla="*/ 157 h 315"/>
              <a:gd name="T50" fmla="*/ 237 w 316"/>
              <a:gd name="T51" fmla="*/ 197 h 315"/>
              <a:gd name="T52" fmla="*/ 197 w 316"/>
              <a:gd name="T53" fmla="*/ 197 h 315"/>
              <a:gd name="T54" fmla="*/ 178 w 316"/>
              <a:gd name="T55" fmla="*/ 197 h 315"/>
              <a:gd name="T56" fmla="*/ 178 w 316"/>
              <a:gd name="T57" fmla="*/ 315 h 315"/>
              <a:gd name="T58" fmla="*/ 316 w 316"/>
              <a:gd name="T59" fmla="*/ 315 h 315"/>
              <a:gd name="T60" fmla="*/ 316 w 316"/>
              <a:gd name="T61" fmla="*/ 295 h 315"/>
              <a:gd name="T62" fmla="*/ 316 w 316"/>
              <a:gd name="T63" fmla="*/ 197 h 315"/>
              <a:gd name="T64" fmla="*/ 256 w 316"/>
              <a:gd name="T65" fmla="*/ 197 h 315"/>
              <a:gd name="T66" fmla="*/ 119 w 316"/>
              <a:gd name="T67" fmla="*/ 216 h 315"/>
              <a:gd name="T68" fmla="*/ 119 w 316"/>
              <a:gd name="T69" fmla="*/ 236 h 315"/>
              <a:gd name="T70" fmla="*/ 20 w 316"/>
              <a:gd name="T71" fmla="*/ 236 h 315"/>
              <a:gd name="T72" fmla="*/ 20 w 316"/>
              <a:gd name="T73" fmla="*/ 216 h 315"/>
              <a:gd name="T74" fmla="*/ 119 w 316"/>
              <a:gd name="T75" fmla="*/ 216 h 315"/>
              <a:gd name="T76" fmla="*/ 119 w 316"/>
              <a:gd name="T77" fmla="*/ 39 h 315"/>
              <a:gd name="T78" fmla="*/ 119 w 316"/>
              <a:gd name="T79" fmla="*/ 20 h 315"/>
              <a:gd name="T80" fmla="*/ 217 w 316"/>
              <a:gd name="T81" fmla="*/ 20 h 315"/>
              <a:gd name="T82" fmla="*/ 217 w 316"/>
              <a:gd name="T83" fmla="*/ 39 h 315"/>
              <a:gd name="T84" fmla="*/ 119 w 316"/>
              <a:gd name="T85" fmla="*/ 39 h 315"/>
              <a:gd name="T86" fmla="*/ 296 w 316"/>
              <a:gd name="T87" fmla="*/ 236 h 315"/>
              <a:gd name="T88" fmla="*/ 197 w 316"/>
              <a:gd name="T89" fmla="*/ 236 h 315"/>
              <a:gd name="T90" fmla="*/ 197 w 316"/>
              <a:gd name="T91" fmla="*/ 216 h 315"/>
              <a:gd name="T92" fmla="*/ 296 w 316"/>
              <a:gd name="T93" fmla="*/ 216 h 315"/>
              <a:gd name="T94" fmla="*/ 296 w 316"/>
              <a:gd name="T95" fmla="*/ 236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6" h="315">
                <a:moveTo>
                  <a:pt x="256" y="197"/>
                </a:moveTo>
                <a:lnTo>
                  <a:pt x="256" y="157"/>
                </a:lnTo>
                <a:lnTo>
                  <a:pt x="256" y="138"/>
                </a:lnTo>
                <a:lnTo>
                  <a:pt x="178" y="138"/>
                </a:lnTo>
                <a:lnTo>
                  <a:pt x="178" y="118"/>
                </a:lnTo>
                <a:lnTo>
                  <a:pt x="237" y="118"/>
                </a:lnTo>
                <a:lnTo>
                  <a:pt x="237" y="98"/>
                </a:lnTo>
                <a:lnTo>
                  <a:pt x="237" y="0"/>
                </a:lnTo>
                <a:lnTo>
                  <a:pt x="119" y="0"/>
                </a:lnTo>
                <a:lnTo>
                  <a:pt x="99" y="0"/>
                </a:lnTo>
                <a:lnTo>
                  <a:pt x="99" y="118"/>
                </a:lnTo>
                <a:lnTo>
                  <a:pt x="158" y="118"/>
                </a:lnTo>
                <a:lnTo>
                  <a:pt x="158" y="138"/>
                </a:lnTo>
                <a:lnTo>
                  <a:pt x="60" y="138"/>
                </a:lnTo>
                <a:lnTo>
                  <a:pt x="60" y="157"/>
                </a:lnTo>
                <a:lnTo>
                  <a:pt x="60" y="197"/>
                </a:lnTo>
                <a:lnTo>
                  <a:pt x="20" y="197"/>
                </a:lnTo>
                <a:lnTo>
                  <a:pt x="0" y="197"/>
                </a:lnTo>
                <a:lnTo>
                  <a:pt x="0" y="315"/>
                </a:lnTo>
                <a:lnTo>
                  <a:pt x="138" y="315"/>
                </a:lnTo>
                <a:lnTo>
                  <a:pt x="138" y="295"/>
                </a:lnTo>
                <a:lnTo>
                  <a:pt x="138" y="197"/>
                </a:lnTo>
                <a:lnTo>
                  <a:pt x="79" y="197"/>
                </a:lnTo>
                <a:lnTo>
                  <a:pt x="79" y="157"/>
                </a:lnTo>
                <a:lnTo>
                  <a:pt x="237" y="157"/>
                </a:lnTo>
                <a:lnTo>
                  <a:pt x="237" y="197"/>
                </a:lnTo>
                <a:lnTo>
                  <a:pt x="197" y="197"/>
                </a:lnTo>
                <a:lnTo>
                  <a:pt x="178" y="197"/>
                </a:lnTo>
                <a:lnTo>
                  <a:pt x="178" y="315"/>
                </a:lnTo>
                <a:lnTo>
                  <a:pt x="316" y="315"/>
                </a:lnTo>
                <a:lnTo>
                  <a:pt x="316" y="295"/>
                </a:lnTo>
                <a:lnTo>
                  <a:pt x="316" y="197"/>
                </a:lnTo>
                <a:lnTo>
                  <a:pt x="256" y="197"/>
                </a:lnTo>
                <a:close/>
                <a:moveTo>
                  <a:pt x="119" y="216"/>
                </a:moveTo>
                <a:lnTo>
                  <a:pt x="119" y="236"/>
                </a:lnTo>
                <a:lnTo>
                  <a:pt x="20" y="236"/>
                </a:lnTo>
                <a:lnTo>
                  <a:pt x="20" y="216"/>
                </a:lnTo>
                <a:lnTo>
                  <a:pt x="119" y="216"/>
                </a:lnTo>
                <a:close/>
                <a:moveTo>
                  <a:pt x="119" y="39"/>
                </a:moveTo>
                <a:lnTo>
                  <a:pt x="119" y="20"/>
                </a:lnTo>
                <a:lnTo>
                  <a:pt x="217" y="20"/>
                </a:lnTo>
                <a:lnTo>
                  <a:pt x="217" y="39"/>
                </a:lnTo>
                <a:lnTo>
                  <a:pt x="119" y="39"/>
                </a:lnTo>
                <a:close/>
                <a:moveTo>
                  <a:pt x="296" y="236"/>
                </a:moveTo>
                <a:lnTo>
                  <a:pt x="197" y="236"/>
                </a:lnTo>
                <a:lnTo>
                  <a:pt x="197" y="216"/>
                </a:lnTo>
                <a:lnTo>
                  <a:pt x="296" y="216"/>
                </a:lnTo>
                <a:lnTo>
                  <a:pt x="296" y="2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圆角矩形 3">
            <a:extLst>
              <a:ext uri="{FF2B5EF4-FFF2-40B4-BE49-F238E27FC236}">
                <a16:creationId xmlns:a16="http://schemas.microsoft.com/office/drawing/2014/main" id="{C3A4035F-B98F-4D7F-9B95-FE92E853E523}"/>
              </a:ext>
            </a:extLst>
          </p:cNvPr>
          <p:cNvSpPr/>
          <p:nvPr/>
        </p:nvSpPr>
        <p:spPr>
          <a:xfrm>
            <a:off x="3706875" y="466241"/>
            <a:ext cx="5756853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派生类构造函数和析构函数的执行顺序</a:t>
            </a:r>
          </a:p>
        </p:txBody>
      </p:sp>
    </p:spTree>
    <p:extLst>
      <p:ext uri="{BB962C8B-B14F-4D97-AF65-F5344CB8AC3E}">
        <p14:creationId xmlns:p14="http://schemas.microsoft.com/office/powerpoint/2010/main" val="34965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11" grpId="0"/>
      <p:bldP spid="17" grpId="0" animBg="1"/>
      <p:bldP spid="18" grpId="0" animBg="1"/>
      <p:bldP spid="19" grpId="0" animBg="1"/>
      <p:bldP spid="14" grpId="0" animBg="1"/>
      <p:bldP spid="15" grpId="0" animBg="1"/>
      <p:bldP spid="16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A086C4BE-0045-408A-899E-F9C35A2C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13" y="109439"/>
            <a:ext cx="5703726" cy="5410712"/>
          </a:xfrm>
          <a:prstGeom prst="rect">
            <a:avLst/>
          </a:prstGeom>
          <a:solidFill>
            <a:srgbClr val="FFF1B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1950" indent="-361950"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#include&lt;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iostream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&gt;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using namespace 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std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class Base{  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// </a:t>
            </a: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声明基类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Base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public: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Base()  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// </a:t>
            </a: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基类的构造函数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{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&lt;&lt;"Constructing base class!"&lt;&lt;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endl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}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~Base() 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// </a:t>
            </a: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基类的析构函数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{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&lt;&lt;"Destructing base class!"&lt;&lt;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endl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}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};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class 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Derived:public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 Base{ 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// </a:t>
            </a: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声明基类的公有派生类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Derived</a:t>
            </a:r>
            <a:endParaRPr lang="zh-CN" altLang="en-US" sz="1200" dirty="0">
              <a:solidFill>
                <a:srgbClr val="FF0000"/>
              </a:solidFill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public: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Derived() 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// </a:t>
            </a: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派生类的构造函数</a:t>
            </a:r>
            <a:endParaRPr lang="en-US" altLang="zh-CN" sz="1200" dirty="0">
              <a:solidFill>
                <a:srgbClr val="FF0000"/>
              </a:solidFill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{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&lt;&lt;"Constructing derived class!"&lt;&lt;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endl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}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~Derived() 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// </a:t>
            </a: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cs typeface="宋体" panose="02010600030101010101" pitchFamily="2" charset="-122"/>
              </a:rPr>
              <a:t>派生类的析构函数</a:t>
            </a:r>
            <a:endParaRPr lang="en-US" altLang="zh-CN" sz="1200" dirty="0">
              <a:solidFill>
                <a:srgbClr val="FF0000"/>
              </a:solidFill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{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cout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&lt;&lt;"Destructing derived class!"&lt;&lt;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endl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}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};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int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 main()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{ 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Derived </a:t>
            </a:r>
            <a:r>
              <a:rPr lang="en-US" altLang="zh-CN" sz="1200" dirty="0" err="1">
                <a:ea typeface="黑体" panose="02010609060101010101" pitchFamily="49" charset="-122"/>
                <a:cs typeface="宋体" panose="02010600030101010101" pitchFamily="2" charset="-122"/>
              </a:rPr>
              <a:t>obj</a:t>
            </a: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	return 0;</a:t>
            </a:r>
          </a:p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1200" dirty="0">
                <a:ea typeface="黑体" panose="02010609060101010101" pitchFamily="49" charset="-122"/>
                <a:cs typeface="宋体" panose="02010600030101010101" pitchFamily="2" charset="-122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DE675E-531B-4062-9034-ACB6BA624FA9}"/>
              </a:ext>
            </a:extLst>
          </p:cNvPr>
          <p:cNvSpPr txBox="1"/>
          <p:nvPr/>
        </p:nvSpPr>
        <p:spPr>
          <a:xfrm>
            <a:off x="6559007" y="1022990"/>
            <a:ext cx="5301560" cy="3583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ea typeface="黑体" panose="02010609060101010101" pitchFamily="49" charset="-122"/>
                <a:cs typeface="宋体" panose="02010600030101010101" pitchFamily="2" charset="-122"/>
              </a:rPr>
              <a:t>Constructing base class</a:t>
            </a:r>
            <a:r>
              <a:rPr lang="zh-CN" altLang="en-US" sz="3200" dirty="0">
                <a:ea typeface="黑体" panose="02010609060101010101" pitchFamily="49" charset="-122"/>
                <a:cs typeface="宋体" panose="02010600030101010101" pitchFamily="2" charset="-122"/>
              </a:rPr>
              <a:t>！</a:t>
            </a:r>
            <a:endParaRPr lang="en-US" altLang="zh-CN" sz="32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ea typeface="黑体" panose="02010609060101010101" pitchFamily="49" charset="-122"/>
                <a:cs typeface="宋体" panose="02010600030101010101" pitchFamily="2" charset="-122"/>
              </a:rPr>
              <a:t>Constructing derived class!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ea typeface="黑体" panose="02010609060101010101" pitchFamily="49" charset="-122"/>
                <a:cs typeface="宋体" panose="02010600030101010101" pitchFamily="2" charset="-122"/>
              </a:rPr>
              <a:t>Destructing derived class!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ea typeface="黑体" panose="02010609060101010101" pitchFamily="49" charset="-122"/>
                <a:cs typeface="宋体" panose="02010600030101010101" pitchFamily="2" charset="-122"/>
              </a:rPr>
              <a:t>Destructing base class!</a:t>
            </a:r>
          </a:p>
          <a:p>
            <a:pPr>
              <a:lnSpc>
                <a:spcPct val="120000"/>
              </a:lnSpc>
            </a:pP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77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千图PPT彼岸天：ID 8661124库_组合 45"/>
          <p:cNvGrpSpPr/>
          <p:nvPr>
            <p:custDataLst>
              <p:tags r:id="rId1"/>
            </p:custDataLst>
          </p:nvPr>
        </p:nvGrpSpPr>
        <p:grpSpPr>
          <a:xfrm>
            <a:off x="3301933" y="1425315"/>
            <a:ext cx="5275005" cy="2282087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当基类的构造函数没有参数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or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没有显示定义构造函数时，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派生类可以不向基类传递参数，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甚至可以不定义构造函数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2"/>
            </p:custDataLst>
          </p:nvPr>
        </p:nvGrpSpPr>
        <p:grpSpPr>
          <a:xfrm>
            <a:off x="3301933" y="4379322"/>
            <a:ext cx="5275005" cy="2128009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718694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当基类含有带参数的构造函数时，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派生类必须定义构造函数，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以提供把参数传递给基类构造函数的途径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两点说明</a:t>
            </a:r>
          </a:p>
        </p:txBody>
      </p:sp>
    </p:spTree>
    <p:extLst>
      <p:ext uri="{BB962C8B-B14F-4D97-AF65-F5344CB8AC3E}">
        <p14:creationId xmlns:p14="http://schemas.microsoft.com/office/powerpoint/2010/main" val="235947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068B6200-8275-40D6-B80A-BDD6518D99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>
            <a:fillRect/>
          </a:stretch>
        </p:blipFill>
        <p:spPr/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5188B3-D10D-4507-B67C-15007DCCB228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C83861-52FA-460E-8E8A-B8D0A6B620DD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11B2B263-E010-46C7-ABF7-A7FAACE533CA}"/>
              </a:ext>
            </a:extLst>
          </p:cNvPr>
          <p:cNvSpPr txBox="1"/>
          <p:nvPr/>
        </p:nvSpPr>
        <p:spPr>
          <a:xfrm>
            <a:off x="4987256" y="2618620"/>
            <a:ext cx="654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第一部分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继承和派生的概念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E0B042D-980D-4EC4-80B2-67B382C6CFCA}"/>
              </a:ext>
            </a:extLst>
          </p:cNvPr>
          <p:cNvSpPr txBox="1"/>
          <p:nvPr/>
        </p:nvSpPr>
        <p:spPr>
          <a:xfrm>
            <a:off x="5039881" y="3576406"/>
            <a:ext cx="341365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继承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DE298B4-0121-4D95-885B-C8F22A3ACB82}"/>
              </a:ext>
            </a:extLst>
          </p:cNvPr>
          <p:cNvSpPr txBox="1"/>
          <p:nvPr/>
        </p:nvSpPr>
        <p:spPr>
          <a:xfrm>
            <a:off x="6592750" y="3599082"/>
            <a:ext cx="41187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基类成员在派生类中的访问属性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A920DD8E-2D28-49AC-AC65-05EB2A4373BF}"/>
              </a:ext>
            </a:extLst>
          </p:cNvPr>
          <p:cNvSpPr txBox="1"/>
          <p:nvPr/>
        </p:nvSpPr>
        <p:spPr>
          <a:xfrm>
            <a:off x="5039880" y="3978738"/>
            <a:ext cx="310574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派生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FBDFA35C-29C2-476A-8758-D2BE59EB5934}"/>
              </a:ext>
            </a:extLst>
          </p:cNvPr>
          <p:cNvSpPr txBox="1"/>
          <p:nvPr/>
        </p:nvSpPr>
        <p:spPr>
          <a:xfrm>
            <a:off x="6608221" y="3978738"/>
            <a:ext cx="36906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派生类对基类成员的访问规则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E1981C-03E4-46E3-B9B4-CB334C185F6D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BDB87F3-726C-4CFE-A4F8-70A71C7B1648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C739E056-2F70-40C6-8E6E-EC758CB9D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/>
          <p:bldP spid="6" grpId="0"/>
          <p:bldP spid="7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/>
          <p:bldP spid="6" grpId="0"/>
          <p:bldP spid="7" grpId="0"/>
          <p:bldP spid="8" grpId="0"/>
          <p:bldP spid="9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cs typeface="Arial" panose="020B0604020202020204" pitchFamily="34" charset="0"/>
              </a:rPr>
              <a:t>派生类构造函数的一般格式为：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963128" y="2998947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 </a:t>
            </a:r>
            <a:r>
              <a:rPr lang="zh-CN" altLang="en-US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派生类名 </a:t>
            </a:r>
            <a:r>
              <a:rPr lang="en-US" altLang="zh-CN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(</a:t>
            </a:r>
            <a:r>
              <a:rPr lang="zh-CN" altLang="en-US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参数总表</a:t>
            </a:r>
            <a:r>
              <a:rPr lang="en-US" altLang="zh-CN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)</a:t>
            </a:r>
            <a:r>
              <a:rPr lang="zh-CN" altLang="en-US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:基类名</a:t>
            </a:r>
            <a:r>
              <a:rPr lang="en-US" altLang="zh-CN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(</a:t>
            </a:r>
            <a:r>
              <a:rPr lang="zh-CN" altLang="en-US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参数表</a:t>
            </a:r>
            <a:r>
              <a:rPr lang="en-US" altLang="zh-CN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)</a:t>
            </a:r>
            <a:r>
              <a:rPr lang="zh-CN" altLang="en-US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,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  {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		 派生类新增数据成员的初始化语句;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kern="0" dirty="0">
                <a:solidFill>
                  <a:srgbClr val="333399"/>
                </a:solidFill>
                <a:latin typeface="微软雅黑"/>
                <a:cs typeface="Arial" panose="020B0604020202020204" pitchFamily="34" charset="0"/>
              </a:rPr>
              <a:t>	}</a:t>
            </a:r>
            <a:endParaRPr kumimoji="1" lang="zh-CN" altLang="en-US" sz="2400" b="1" kern="0" dirty="0">
              <a:solidFill>
                <a:srgbClr val="FF0000"/>
              </a:solidFill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2512381" y="466241"/>
            <a:ext cx="5972743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派生类构造函数和析构函数的构造规则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1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DA914B-998B-46BD-8264-AFEA15DC1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" y="300760"/>
            <a:ext cx="5443998" cy="43600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8A9404-4F0D-4945-8FF3-EBB1727C2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375" y="300760"/>
            <a:ext cx="5804906" cy="43600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B9134C-C248-448F-8AC0-EFAC9EC684F3}"/>
              </a:ext>
            </a:extLst>
          </p:cNvPr>
          <p:cNvSpPr txBox="1"/>
          <p:nvPr/>
        </p:nvSpPr>
        <p:spPr>
          <a:xfrm>
            <a:off x="4224180" y="4765832"/>
            <a:ext cx="5301560" cy="24756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number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：</a:t>
            </a: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230109472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name: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 徐元</a:t>
            </a: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score: 95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major: 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面向对象程序设计</a:t>
            </a: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1037948" y="2272883"/>
            <a:ext cx="3214455" cy="2583201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80"/>
              <a:ext cx="2563522" cy="76326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可以将派生类的构造函数定义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在类的外部，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而在类体内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只写该函数的声明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4428847" y="2272882"/>
            <a:ext cx="3214455" cy="2610957"/>
            <a:chOff x="4686300" y="1411748"/>
            <a:chExt cx="2819400" cy="193612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544002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if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基类使用默认构造函数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or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不带参数的构造函数，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派生类中定义构造函数时可以忽略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“：基类构造函数名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(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参数表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)”</a:t>
              </a:r>
            </a:p>
          </p:txBody>
        </p:sp>
      </p:grpSp>
      <p:grpSp>
        <p:nvGrpSpPr>
          <p:cNvPr id="47" name="千图PPT彼岸天：ID 8661124库_组合 46"/>
          <p:cNvGrpSpPr/>
          <p:nvPr>
            <p:custDataLst>
              <p:tags r:id="rId3"/>
            </p:custDataLst>
          </p:nvPr>
        </p:nvGrpSpPr>
        <p:grpSpPr>
          <a:xfrm>
            <a:off x="7819747" y="2270029"/>
            <a:ext cx="3214455" cy="2587051"/>
            <a:chOff x="8077200" y="1408895"/>
            <a:chExt cx="2819400" cy="1918397"/>
          </a:xfrm>
        </p:grpSpPr>
        <p:sp>
          <p:nvSpPr>
            <p:cNvPr id="9" name="Rectangle: Rounded Corners 19"/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/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/>
              <p:cNvSpPr/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/>
            <p:cNvSpPr txBox="1"/>
            <p:nvPr/>
          </p:nvSpPr>
          <p:spPr>
            <a:xfrm>
              <a:off x="8310262" y="2471137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基类构造函数不带参数时，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派生类不一定需要定义构造函数，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基类的构造函数哪怕只有一个参数，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派生类都必须定义构造函数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几点说明</a:t>
            </a:r>
          </a:p>
        </p:txBody>
      </p:sp>
    </p:spTree>
    <p:extLst>
      <p:ext uri="{BB962C8B-B14F-4D97-AF65-F5344CB8AC3E}">
        <p14:creationId xmlns:p14="http://schemas.microsoft.com/office/powerpoint/2010/main" val="20359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667423" y="1380388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cs typeface="Arial" panose="020B0604020202020204" pitchFamily="34" charset="0"/>
              </a:rPr>
              <a:t>当派生类含有内嵌的对象成员（也称子对象）时，</a:t>
            </a:r>
            <a:endParaRPr lang="en-US" altLang="zh-CN" sz="2000" dirty="0">
              <a:cs typeface="Arial" panose="020B0604020202020204" pitchFamily="34" charset="0"/>
            </a:endParaRPr>
          </a:p>
          <a:p>
            <a:r>
              <a:rPr lang="zh-CN" altLang="en-US" sz="2000" dirty="0">
                <a:cs typeface="Arial" panose="020B0604020202020204" pitchFamily="34" charset="0"/>
              </a:rPr>
              <a:t>其构造函数的一般格式为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3684354" y="2957528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kern="0" dirty="0">
                <a:solidFill>
                  <a:srgbClr val="333399"/>
                </a:solidFill>
              </a:rPr>
              <a:t> </a:t>
            </a:r>
            <a:r>
              <a:rPr lang="zh-CN" altLang="en-US" sz="2800" b="1" kern="0" dirty="0">
                <a:solidFill>
                  <a:srgbClr val="333399"/>
                </a:solidFill>
              </a:rPr>
              <a:t>派生类名 </a:t>
            </a:r>
            <a:r>
              <a:rPr lang="en-US" altLang="zh-CN" sz="2800" b="1" kern="0" dirty="0">
                <a:solidFill>
                  <a:srgbClr val="333399"/>
                </a:solidFill>
              </a:rPr>
              <a:t>(</a:t>
            </a:r>
            <a:r>
              <a:rPr lang="zh-CN" altLang="en-US" sz="2800" b="1" kern="0" dirty="0">
                <a:solidFill>
                  <a:srgbClr val="333399"/>
                </a:solidFill>
              </a:rPr>
              <a:t>参数总表</a:t>
            </a:r>
            <a:r>
              <a:rPr lang="en-US" altLang="zh-CN" sz="2800" b="1" kern="0" dirty="0">
                <a:solidFill>
                  <a:srgbClr val="333399"/>
                </a:solidFill>
              </a:rPr>
              <a:t>)</a:t>
            </a:r>
            <a:r>
              <a:rPr lang="zh-CN" altLang="en-US" sz="2800" b="1" kern="0" dirty="0">
                <a:solidFill>
                  <a:srgbClr val="333399"/>
                </a:solidFill>
              </a:rPr>
              <a:t>:基类名</a:t>
            </a:r>
            <a:r>
              <a:rPr lang="en-US" altLang="zh-CN" sz="2800" b="1" kern="0" dirty="0">
                <a:solidFill>
                  <a:srgbClr val="333399"/>
                </a:solidFill>
              </a:rPr>
              <a:t>(</a:t>
            </a:r>
            <a:r>
              <a:rPr lang="zh-CN" altLang="en-US" sz="2800" b="1" kern="0" dirty="0">
                <a:solidFill>
                  <a:srgbClr val="333399"/>
                </a:solidFill>
              </a:rPr>
              <a:t>参数表</a:t>
            </a:r>
            <a:r>
              <a:rPr lang="en-US" altLang="zh-CN" sz="2800" b="1" kern="0" dirty="0">
                <a:solidFill>
                  <a:srgbClr val="333399"/>
                </a:solidFill>
              </a:rPr>
              <a:t>0),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kern="0" dirty="0">
                <a:solidFill>
                  <a:srgbClr val="FF0000"/>
                </a:solidFill>
              </a:rPr>
              <a:t>对象成员名</a:t>
            </a:r>
            <a:r>
              <a:rPr lang="en-US" altLang="zh-CN" sz="2800" b="1" kern="0" dirty="0">
                <a:solidFill>
                  <a:srgbClr val="FF0000"/>
                </a:solidFill>
              </a:rPr>
              <a:t>1(</a:t>
            </a:r>
            <a:r>
              <a:rPr lang="zh-CN" altLang="en-US" sz="2800" b="1" kern="0" dirty="0">
                <a:solidFill>
                  <a:srgbClr val="FF0000"/>
                </a:solidFill>
              </a:rPr>
              <a:t>参数表</a:t>
            </a:r>
            <a:r>
              <a:rPr lang="en-US" altLang="zh-CN" sz="2800" b="1" kern="0" dirty="0">
                <a:solidFill>
                  <a:srgbClr val="FF0000"/>
                </a:solidFill>
              </a:rPr>
              <a:t>1),……,</a:t>
            </a:r>
            <a:r>
              <a:rPr lang="zh-CN" altLang="en-US" sz="2800" b="1" kern="0" dirty="0">
                <a:solidFill>
                  <a:srgbClr val="FF0000"/>
                </a:solidFill>
              </a:rPr>
              <a:t>对象成员名</a:t>
            </a:r>
            <a:r>
              <a:rPr lang="en-US" altLang="zh-CN" sz="2800" b="1" kern="0" dirty="0">
                <a:solidFill>
                  <a:srgbClr val="FF0000"/>
                </a:solidFill>
              </a:rPr>
              <a:t>n(</a:t>
            </a:r>
            <a:r>
              <a:rPr lang="zh-CN" altLang="en-US" sz="2800" b="1" kern="0" dirty="0">
                <a:solidFill>
                  <a:srgbClr val="FF0000"/>
                </a:solidFill>
              </a:rPr>
              <a:t>参数表</a:t>
            </a:r>
            <a:r>
              <a:rPr lang="en-US" altLang="zh-CN" sz="2800" b="1" kern="0" dirty="0">
                <a:solidFill>
                  <a:srgbClr val="FF0000"/>
                </a:solidFill>
              </a:rPr>
              <a:t>n)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kern="0" dirty="0">
                <a:solidFill>
                  <a:srgbClr val="333399"/>
                </a:solidFill>
              </a:rPr>
              <a:t>  { 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kern="0" dirty="0">
                <a:solidFill>
                  <a:srgbClr val="333399"/>
                </a:solidFill>
              </a:rPr>
              <a:t>		 派生类新增数据成员的初始化语句;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kern="0" dirty="0">
                <a:solidFill>
                  <a:srgbClr val="333399"/>
                </a:solidFill>
              </a:rPr>
              <a:t>	}</a:t>
            </a:r>
            <a:endParaRPr kumimoji="1" lang="zh-CN" altLang="en-US" sz="2400" b="1" kern="0" dirty="0">
              <a:solidFill>
                <a:srgbClr val="FF0000"/>
              </a:solidFill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112428" y="1840247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2512381" y="466241"/>
            <a:ext cx="648069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含有对象成员（子对象）的派生类的构造函数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18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4D60EB-EB89-4204-A87E-06C2B38D6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8" y="225692"/>
            <a:ext cx="4364835" cy="3698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AF964D-FE6D-4D5A-A28B-AF3D5AA2B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19" y="225692"/>
            <a:ext cx="4672772" cy="36992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41B6C7-7699-423C-A98D-17DDE83BFB0C}"/>
              </a:ext>
            </a:extLst>
          </p:cNvPr>
          <p:cNvSpPr txBox="1"/>
          <p:nvPr/>
        </p:nvSpPr>
        <p:spPr>
          <a:xfrm>
            <a:off x="2539539" y="3739264"/>
            <a:ext cx="5301560" cy="3952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Constructing base class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！</a:t>
            </a: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Constructing base class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！</a:t>
            </a: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Constructing derived class!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X=5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Destructing derived class!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Destructing base class!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Destructing base class!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667423" y="1380388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cs typeface="Arial" panose="020B0604020202020204" pitchFamily="34" charset="0"/>
              </a:rPr>
              <a:t>在定义派生类对象时，</a:t>
            </a:r>
            <a:endParaRPr lang="en-US" altLang="zh-CN" sz="2000" dirty="0">
              <a:cs typeface="Arial" panose="020B0604020202020204" pitchFamily="34" charset="0"/>
            </a:endParaRPr>
          </a:p>
          <a:p>
            <a:r>
              <a:rPr lang="zh-CN" altLang="en-US" sz="2000" dirty="0">
                <a:cs typeface="Arial" panose="020B0604020202020204" pitchFamily="34" charset="0"/>
              </a:rPr>
              <a:t>构造函数的执行顺序如下：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474467" y="3361900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solidFill>
                  <a:srgbClr val="333399"/>
                </a:solidFill>
              </a:rPr>
              <a:t>调用基类的构造函数</a:t>
            </a:r>
          </a:p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solidFill>
                  <a:srgbClr val="333399"/>
                </a:solidFill>
              </a:rPr>
              <a:t>调用内嵌对象成员的构造函数</a:t>
            </a:r>
          </a:p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solidFill>
                  <a:srgbClr val="333399"/>
                </a:solidFill>
              </a:rPr>
              <a:t>执行派生类的构造函数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662830" y="1554216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2512381" y="466241"/>
            <a:ext cx="648069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含有对象成员（子对象）的派生类的构造函数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8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C769C1-1F7C-4815-B4EF-0CE442E54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1" y="256488"/>
            <a:ext cx="5214632" cy="2877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EB6332-37FC-4FE6-BE2D-CB9FC7956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6488"/>
            <a:ext cx="4755292" cy="37722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305C1D-E3D4-4775-B180-0BEED5688FDB}"/>
              </a:ext>
            </a:extLst>
          </p:cNvPr>
          <p:cNvSpPr/>
          <p:nvPr/>
        </p:nvSpPr>
        <p:spPr>
          <a:xfrm>
            <a:off x="2932770" y="4694539"/>
            <a:ext cx="4686652" cy="1754326"/>
          </a:xfrm>
          <a:prstGeom prst="rect">
            <a:avLst/>
          </a:prstGeom>
          <a:solidFill>
            <a:srgbClr val="FFF1B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b="1" dirty="0"/>
              <a:t>int main()</a:t>
            </a:r>
          </a:p>
          <a:p>
            <a:r>
              <a:rPr lang="zh-CN" altLang="en-US" sz="1200" b="1" dirty="0"/>
              <a:t>{ </a:t>
            </a:r>
          </a:p>
          <a:p>
            <a:r>
              <a:rPr lang="zh-CN" altLang="en-US" sz="1200" b="1" dirty="0"/>
              <a:t>   UStudent stu(230109472,"徐元",95,230109472,"徐元1",92,230109472,"徐元2",93,"面向对象程序设计");</a:t>
            </a:r>
          </a:p>
          <a:p>
            <a:r>
              <a:rPr lang="zh-CN" altLang="en-US" sz="1200" b="1" dirty="0"/>
              <a:t>    stu.print();</a:t>
            </a:r>
          </a:p>
          <a:p>
            <a:r>
              <a:rPr lang="zh-CN" altLang="en-US" sz="1200" b="1" dirty="0"/>
              <a:t>     stu.print_auditor1();</a:t>
            </a:r>
          </a:p>
          <a:p>
            <a:r>
              <a:rPr lang="zh-CN" altLang="en-US" sz="1200" b="1" dirty="0"/>
              <a:t>     stu.print_auditor2();</a:t>
            </a:r>
          </a:p>
          <a:p>
            <a:r>
              <a:rPr lang="zh-CN" altLang="en-US" sz="1200" b="1" dirty="0"/>
              <a:t>     return 0;</a:t>
            </a:r>
          </a:p>
          <a:p>
            <a:r>
              <a:rPr lang="zh-CN" altLang="en-US" sz="12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61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8DFB74-3A57-406A-BDE5-9E740FBFEC63}"/>
              </a:ext>
            </a:extLst>
          </p:cNvPr>
          <p:cNvSpPr txBox="1"/>
          <p:nvPr/>
        </p:nvSpPr>
        <p:spPr>
          <a:xfrm>
            <a:off x="1545119" y="592935"/>
            <a:ext cx="5301560" cy="6168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正式生是：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number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：</a:t>
            </a: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230109472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name: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 徐元</a:t>
            </a: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score: 95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专业是</a:t>
            </a: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: 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面向对象程序设计</a:t>
            </a: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正式生是：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number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：</a:t>
            </a: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230109472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name: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 徐元</a:t>
            </a: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score: 95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正式生是：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number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：</a:t>
            </a: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230109472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name:</a:t>
            </a:r>
            <a:r>
              <a:rPr lang="zh-CN" altLang="en-US" sz="2000" dirty="0">
                <a:ea typeface="黑体" panose="02010609060101010101" pitchFamily="49" charset="-122"/>
                <a:cs typeface="宋体" panose="02010600030101010101" pitchFamily="2" charset="-122"/>
              </a:rPr>
              <a:t> 徐元</a:t>
            </a: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黑体" panose="02010609060101010101" pitchFamily="49" charset="-122"/>
                <a:cs typeface="宋体" panose="02010600030101010101" pitchFamily="2" charset="-122"/>
              </a:rPr>
              <a:t>score: 95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AC51B-D43F-4C04-A717-24BE76713FEE}"/>
              </a:ext>
            </a:extLst>
          </p:cNvPr>
          <p:cNvSpPr txBox="1"/>
          <p:nvPr/>
        </p:nvSpPr>
        <p:spPr>
          <a:xfrm>
            <a:off x="6467383" y="1777735"/>
            <a:ext cx="5416868" cy="1383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dirty="0">
                <a:ea typeface="微软雅黑" panose="020B0503020204020204" pitchFamily="34" charset="-122"/>
                <a:cs typeface="宋体" panose="02010600030101010101" pitchFamily="2" charset="-122"/>
              </a:rPr>
              <a:t>在派生类中含有多个内嵌对象成员时，</a:t>
            </a:r>
            <a:endParaRPr kumimoji="0" lang="en-US" altLang="zh-CN" sz="2400" b="1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kumimoji="0" lang="zh-CN" altLang="en-US" sz="2400" b="1" dirty="0">
                <a:ea typeface="微软雅黑" panose="020B0503020204020204" pitchFamily="34" charset="-122"/>
                <a:cs typeface="宋体" panose="02010600030101010101" pitchFamily="2" charset="-122"/>
              </a:rPr>
              <a:t>调用内嵌对象成员的构造函数顺序由</a:t>
            </a:r>
            <a:endParaRPr kumimoji="0" lang="en-US" altLang="zh-CN" sz="2400" b="1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kumimoji="0" lang="zh-CN" altLang="en-US" sz="2400" b="1" dirty="0">
                <a:ea typeface="微软雅黑" panose="020B0503020204020204" pitchFamily="34" charset="-122"/>
                <a:cs typeface="宋体" panose="02010600030101010101" pitchFamily="2" charset="-122"/>
              </a:rPr>
              <a:t>它们在类中的声明顺序确定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5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千图PPT彼岸天：ID 8661124库_组合 45"/>
          <p:cNvGrpSpPr/>
          <p:nvPr>
            <p:custDataLst>
              <p:tags r:id="rId1"/>
            </p:custDataLst>
          </p:nvPr>
        </p:nvGrpSpPr>
        <p:grpSpPr>
          <a:xfrm>
            <a:off x="3301933" y="1425315"/>
            <a:ext cx="5275005" cy="2282087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在派生类中含有多个内嵌对象成员时，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调用内嵌对象成员的构造函数顺序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由它们在类中的声明顺序确定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2"/>
            </p:custDataLst>
          </p:nvPr>
        </p:nvGrpSpPr>
        <p:grpSpPr>
          <a:xfrm>
            <a:off x="3301933" y="4379322"/>
            <a:ext cx="5275005" cy="2128009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718694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5">
                      <a:lumMod val="100000"/>
                    </a:schemeClr>
                  </a:solidFill>
                </a:rPr>
                <a:t>if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派生类的基类也是一个派生类，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每个派生类只需负责其直接基类数据成员的初始化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两点说明</a:t>
            </a:r>
          </a:p>
        </p:txBody>
      </p:sp>
    </p:spTree>
    <p:extLst>
      <p:ext uri="{BB962C8B-B14F-4D97-AF65-F5344CB8AC3E}">
        <p14:creationId xmlns:p14="http://schemas.microsoft.com/office/powerpoint/2010/main" val="40436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87652" y="832864"/>
            <a:ext cx="2986715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rgbClr val="003867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2021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88410" y="2646878"/>
            <a:ext cx="7803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66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感谢您的观看！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6909" y="3846724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224D8B42-C332-4B69-AD19-0B614349F2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F342EC6-9A6D-4C5E-832B-4B348EC5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12FDEEE8-3E7A-4E4E-B879-76DB35E5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C02DDF3-3F00-48E2-9800-CFEE15C41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C10E2DB-B625-48F8-8C98-7A0BF8A2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E70CE306-FAB1-4A44-9A2F-7DBA5A29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27FC9AA1-F4DA-4AFF-862E-EB703AED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5E2CF0E7-F882-4EDC-A805-A627FE40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01F9204-E4E9-4F70-A308-388909F99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214150E2-4E5F-4B4A-BBD2-2C7EAFD5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BF36CAC1-D61B-4CA2-98F0-F9DCB717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0A5DCFB3-AC6D-4C2A-B6D4-9A4126A2D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70224FAF-8EF2-41D3-82D2-6804733B3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千图PPT彼岸天：ID 8661124矩形 3">
            <a:extLst>
              <a:ext uri="{FF2B5EF4-FFF2-40B4-BE49-F238E27FC236}">
                <a16:creationId xmlns:a16="http://schemas.microsoft.com/office/drawing/2014/main" id="{F7B2AE44-5F4B-48E4-BAAB-B141A4A2D10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10338" y="2531393"/>
            <a:ext cx="3817429" cy="8739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每一种应用有不同的目的和要求；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>
                    <a:lumMod val="100000"/>
                  </a:schemeClr>
                </a:solidFill>
              </a:rPr>
              <a:t> 程序结构和具体编码是不同的</a:t>
            </a:r>
            <a:endParaRPr lang="en-US" altLang="zh-CN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6" name="千图PPT彼岸天：ID 8661124文本框 4">
            <a:extLst>
              <a:ext uri="{FF2B5EF4-FFF2-40B4-BE49-F238E27FC236}">
                <a16:creationId xmlns:a16="http://schemas.microsoft.com/office/drawing/2014/main" id="{C375766E-9C96-4D87-8C11-97C6A995D0B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67259" y="3587197"/>
            <a:ext cx="4296025" cy="12038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即使两种应用有很多相同或者相似的特点，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码农们可以吸取已有的程序思路做</a:t>
            </a:r>
            <a:r>
              <a:rPr lang="en-US" altLang="zh-CN" dirty="0">
                <a:solidFill>
                  <a:schemeClr val="bg1"/>
                </a:solidFill>
              </a:rPr>
              <a:t>ref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但是人们仍然不得不另起炉灶</a:t>
            </a:r>
          </a:p>
        </p:txBody>
      </p:sp>
      <p:sp>
        <p:nvSpPr>
          <p:cNvPr id="8" name="千图PPT彼岸天：ID 8661124文本框 6">
            <a:extLst>
              <a:ext uri="{FF2B5EF4-FFF2-40B4-BE49-F238E27FC236}">
                <a16:creationId xmlns:a16="http://schemas.microsoft.com/office/drawing/2014/main" id="{FB626681-720B-487C-91BC-5BFAABC6CBD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567259" y="5111459"/>
            <a:ext cx="4315290" cy="1098841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为了提高编程的效率，</a:t>
            </a:r>
            <a:r>
              <a:rPr lang="en-US" altLang="zh-CN" dirty="0">
                <a:solidFill>
                  <a:schemeClr val="bg1"/>
                </a:solidFill>
              </a:rPr>
              <a:t>C++</a:t>
            </a:r>
            <a:r>
              <a:rPr lang="zh-CN" altLang="en-US" dirty="0">
                <a:solidFill>
                  <a:schemeClr val="bg1"/>
                </a:solidFill>
              </a:rPr>
              <a:t>提出了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程序继承和派生</a:t>
            </a:r>
          </a:p>
        </p:txBody>
      </p:sp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>
            <a:extLst>
              <a:ext uri="{FF2B5EF4-FFF2-40B4-BE49-F238E27FC236}">
                <a16:creationId xmlns:a16="http://schemas.microsoft.com/office/drawing/2014/main" id="{18190B94-1729-480C-A7C3-7FF6CB2C6E4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11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>
            <a:extLst>
              <a:ext uri="{FF2B5EF4-FFF2-40B4-BE49-F238E27FC236}">
                <a16:creationId xmlns:a16="http://schemas.microsoft.com/office/drawing/2014/main" id="{D5D6BD6C-BFF3-422A-BCB6-78489024A82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44375" y="1562933"/>
            <a:ext cx="6882587" cy="87398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zh-CN" altLang="en-US" b="1" dirty="0">
                <a:solidFill>
                  <a:schemeClr val="accent1"/>
                </a:solidFill>
              </a:rPr>
              <a:t>传统程序设计中，人们往往要为每一种应用项目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lvl="0"/>
            <a:r>
              <a:rPr lang="zh-CN" altLang="en-US" b="1" dirty="0">
                <a:solidFill>
                  <a:schemeClr val="accent1"/>
                </a:solidFill>
              </a:rPr>
              <a:t>单独地进行一次程序设计，因为</a:t>
            </a: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EDEC6BAA-51BF-4503-A7D0-050EC2C0020D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为什么要使用继承？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8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1" grpId="0" animBg="1"/>
      <p:bldP spid="24" grpId="0" animBg="1"/>
      <p:bldP spid="25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187057" y="1452725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3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5DCBB9-97F5-4CCC-B802-BA4910FDC585}"/>
              </a:ext>
            </a:extLst>
          </p:cNvPr>
          <p:cNvSpPr txBox="1"/>
          <p:nvPr/>
        </p:nvSpPr>
        <p:spPr>
          <a:xfrm>
            <a:off x="6619727" y="1774540"/>
            <a:ext cx="3533923" cy="1383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现实世界中的许多事物同时具有共性特征和个性特征</a:t>
            </a: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65023CF-3CAA-41A6-A8F2-A82C8A6727C4}"/>
              </a:ext>
            </a:extLst>
          </p:cNvPr>
          <p:cNvGrpSpPr>
            <a:grpSpLocks/>
          </p:cNvGrpSpPr>
          <p:nvPr/>
        </p:nvGrpSpPr>
        <p:grpSpPr bwMode="auto">
          <a:xfrm>
            <a:off x="4256972" y="3525391"/>
            <a:ext cx="3313113" cy="2016125"/>
            <a:chOff x="113" y="1525"/>
            <a:chExt cx="3221" cy="1769"/>
          </a:xfrm>
        </p:grpSpPr>
        <p:sp>
          <p:nvSpPr>
            <p:cNvPr id="24" name="Oval 25">
              <a:extLst>
                <a:ext uri="{FF2B5EF4-FFF2-40B4-BE49-F238E27FC236}">
                  <a16:creationId xmlns:a16="http://schemas.microsoft.com/office/drawing/2014/main" id="{79D96B14-DB2B-4736-B8A8-D14A408E3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1525"/>
              <a:ext cx="3221" cy="1769"/>
            </a:xfrm>
            <a:prstGeom prst="ellipse">
              <a:avLst/>
            </a:prstGeom>
            <a:solidFill>
              <a:srgbClr val="FFF1B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lang="zh-CN" altLang="en-US" sz="1600" b="0">
                <a:ea typeface="黑体" panose="02010609060101010101" pitchFamily="49" charset="-122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CACAB3-1764-4833-8024-97D0C4758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" y="1706"/>
              <a:ext cx="2178" cy="1272"/>
              <a:chOff x="521" y="1789"/>
              <a:chExt cx="2178" cy="1272"/>
            </a:xfrm>
          </p:grpSpPr>
          <p:pic>
            <p:nvPicPr>
              <p:cNvPr id="26" name="Picture 20" descr="消防车_副本">
                <a:extLst>
                  <a:ext uri="{FF2B5EF4-FFF2-40B4-BE49-F238E27FC236}">
                    <a16:creationId xmlns:a16="http://schemas.microsoft.com/office/drawing/2014/main" id="{E1037CCD-363D-4DA8-AD67-2A557EB08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" y="2515"/>
                <a:ext cx="99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1" descr="货车_副本">
                <a:extLst>
                  <a:ext uri="{FF2B5EF4-FFF2-40B4-BE49-F238E27FC236}">
                    <a16:creationId xmlns:a16="http://schemas.microsoft.com/office/drawing/2014/main" id="{CE3D8CA7-C620-4327-800A-7A2FE3DD2E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6" y="2478"/>
                <a:ext cx="816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22" descr="客车_副本">
                <a:extLst>
                  <a:ext uri="{FF2B5EF4-FFF2-40B4-BE49-F238E27FC236}">
                    <a16:creationId xmlns:a16="http://schemas.microsoft.com/office/drawing/2014/main" id="{2E750F4C-5F0B-45F6-B681-F44FB495B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1" y="1821"/>
                <a:ext cx="998" cy="5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23" descr="洒水车_副本">
                <a:extLst>
                  <a:ext uri="{FF2B5EF4-FFF2-40B4-BE49-F238E27FC236}">
                    <a16:creationId xmlns:a16="http://schemas.microsoft.com/office/drawing/2014/main" id="{5658F2F7-163B-4DE4-8F1E-9BC56EE950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" y="1789"/>
                <a:ext cx="1043" cy="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5" name="Group 30">
            <a:extLst>
              <a:ext uri="{FF2B5EF4-FFF2-40B4-BE49-F238E27FC236}">
                <a16:creationId xmlns:a16="http://schemas.microsoft.com/office/drawing/2014/main" id="{158CACB3-0EF6-46E8-8053-0820C54D4EC5}"/>
              </a:ext>
            </a:extLst>
          </p:cNvPr>
          <p:cNvGrpSpPr>
            <a:grpSpLocks/>
          </p:cNvGrpSpPr>
          <p:nvPr/>
        </p:nvGrpSpPr>
        <p:grpSpPr bwMode="auto">
          <a:xfrm>
            <a:off x="7636180" y="3410632"/>
            <a:ext cx="2232025" cy="2483987"/>
            <a:chOff x="2381" y="1026"/>
            <a:chExt cx="1406" cy="1588"/>
          </a:xfrm>
        </p:grpSpPr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8BEDBD4C-0572-4685-9F0F-DC10DDDF1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026"/>
              <a:ext cx="1406" cy="1588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47" name="Picture 29" descr="740c44e6652330a_w500_h338_副本">
              <a:extLst>
                <a:ext uri="{FF2B5EF4-FFF2-40B4-BE49-F238E27FC236}">
                  <a16:creationId xmlns:a16="http://schemas.microsoft.com/office/drawing/2014/main" id="{F2449C72-5B90-46FE-BC1E-51D8C34FF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" y="1055"/>
              <a:ext cx="703" cy="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30" descr="C_副本">
              <a:extLst>
                <a:ext uri="{FF2B5EF4-FFF2-40B4-BE49-F238E27FC236}">
                  <a16:creationId xmlns:a16="http://schemas.microsoft.com/office/drawing/2014/main" id="{5DAB7D14-A7FC-47FE-9375-32057C015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1207"/>
              <a:ext cx="534" cy="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31" descr="116659996_副本">
              <a:extLst>
                <a:ext uri="{FF2B5EF4-FFF2-40B4-BE49-F238E27FC236}">
                  <a16:creationId xmlns:a16="http://schemas.microsoft.com/office/drawing/2014/main" id="{E7295200-8090-42F1-B557-6DF58C194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" y="1746"/>
              <a:ext cx="885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0" name="Group 32">
            <a:extLst>
              <a:ext uri="{FF2B5EF4-FFF2-40B4-BE49-F238E27FC236}">
                <a16:creationId xmlns:a16="http://schemas.microsoft.com/office/drawing/2014/main" id="{07F123C7-84BB-4A50-BAB3-D263C1F7ADF6}"/>
              </a:ext>
            </a:extLst>
          </p:cNvPr>
          <p:cNvGrpSpPr>
            <a:grpSpLocks/>
          </p:cNvGrpSpPr>
          <p:nvPr/>
        </p:nvGrpSpPr>
        <p:grpSpPr bwMode="auto">
          <a:xfrm>
            <a:off x="10012668" y="3410632"/>
            <a:ext cx="2087563" cy="2520950"/>
            <a:chOff x="4014" y="1071"/>
            <a:chExt cx="1315" cy="1588"/>
          </a:xfrm>
        </p:grpSpPr>
        <p:sp>
          <p:nvSpPr>
            <p:cNvPr id="51" name="Rectangle 31">
              <a:extLst>
                <a:ext uri="{FF2B5EF4-FFF2-40B4-BE49-F238E27FC236}">
                  <a16:creationId xmlns:a16="http://schemas.microsoft.com/office/drawing/2014/main" id="{84938AC1-07C4-42A2-A6C0-563B7710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1071"/>
              <a:ext cx="1315" cy="1588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52" name="Picture 36" descr="u=413019707,1940209478&amp;fm=21&amp;gp=0_副本">
              <a:extLst>
                <a:ext uri="{FF2B5EF4-FFF2-40B4-BE49-F238E27FC236}">
                  <a16:creationId xmlns:a16="http://schemas.microsoft.com/office/drawing/2014/main" id="{1537AFB6-6416-4887-A1D6-53B92F8E6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" y="1893"/>
              <a:ext cx="544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37" descr="u=940931078,1354045977&amp;fm=21&amp;gp=0_副本">
              <a:extLst>
                <a:ext uri="{FF2B5EF4-FFF2-40B4-BE49-F238E27FC236}">
                  <a16:creationId xmlns:a16="http://schemas.microsoft.com/office/drawing/2014/main" id="{73A3CEFB-9611-438B-9713-BA25A3EF4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2061"/>
              <a:ext cx="185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8" descr="u=1431885501,3152164632&amp;fm=21&amp;gp=0_副本">
              <a:extLst>
                <a:ext uri="{FF2B5EF4-FFF2-40B4-BE49-F238E27FC236}">
                  <a16:creationId xmlns:a16="http://schemas.microsoft.com/office/drawing/2014/main" id="{E34E6427-EB08-4E4C-9942-5C150F4CF6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" y="1207"/>
              <a:ext cx="443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39" descr="99331704_big_副本">
              <a:extLst>
                <a:ext uri="{FF2B5EF4-FFF2-40B4-BE49-F238E27FC236}">
                  <a16:creationId xmlns:a16="http://schemas.microsoft.com/office/drawing/2014/main" id="{03AD6C48-B268-49EC-8AD8-19BCD42E7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1207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E999812C-0635-48C1-AE7C-74FABC6CA3AC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229F80-FCAA-4D40-9B20-EC9586B76B69}"/>
              </a:ext>
            </a:extLst>
          </p:cNvPr>
          <p:cNvSpPr txBox="1">
            <a:spLocks noChangeArrowheads="1"/>
          </p:cNvSpPr>
          <p:nvPr/>
        </p:nvSpPr>
        <p:spPr>
          <a:xfrm>
            <a:off x="1900238" y="1424472"/>
            <a:ext cx="8229600" cy="496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现实世界中的许多事物是具有继承性的。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所谓继承就是从先辈处得到属性和行为特征的过程。</a:t>
            </a:r>
          </a:p>
          <a:p>
            <a:endParaRPr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5A9FBC8-A14A-49A5-A947-FC717F40A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8" y="1945401"/>
            <a:ext cx="1079500" cy="4667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zh-CN" altLang="en-US" sz="2400" b="0" dirty="0">
                <a:ea typeface="黑体" panose="02010609060101010101" pitchFamily="49" charset="-122"/>
              </a:rPr>
              <a:t>汽车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D752E62F-52A5-4D98-8C2C-AA575514DD70}"/>
              </a:ext>
            </a:extLst>
          </p:cNvPr>
          <p:cNvGrpSpPr>
            <a:grpSpLocks/>
          </p:cNvGrpSpPr>
          <p:nvPr/>
        </p:nvGrpSpPr>
        <p:grpSpPr bwMode="auto">
          <a:xfrm>
            <a:off x="1454150" y="3458288"/>
            <a:ext cx="5038725" cy="971550"/>
            <a:chOff x="340" y="2341"/>
            <a:chExt cx="3174" cy="612"/>
          </a:xfrm>
        </p:grpSpPr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BACD0970-F233-45DA-AF57-33B114DFE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" y="2341"/>
              <a:ext cx="227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180F870A-EF21-4E07-B29C-ADD375F69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2659"/>
              <a:ext cx="589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客车</a:t>
              </a:r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DB4AD09E-E120-43B2-8625-9AB908F77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5" y="2341"/>
              <a:ext cx="182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5EAEE199-3D13-4602-A2C1-184944DF0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659"/>
              <a:ext cx="589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货车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9A81B818-8F68-4EA5-A658-83E33D44D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659"/>
              <a:ext cx="771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消防车</a:t>
              </a: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21F202B8-5B8A-4841-B961-508FA1EF4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7" y="2341"/>
              <a:ext cx="227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25EC071A-A439-4D5F-BC66-7989FB378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9" y="2341"/>
              <a:ext cx="182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B2400592-7311-4B0D-94CF-C61084B65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2659"/>
              <a:ext cx="815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洒水车</a:t>
              </a: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D5C60151-DACE-4066-85FB-D24AE1162333}"/>
              </a:ext>
            </a:extLst>
          </p:cNvPr>
          <p:cNvGrpSpPr>
            <a:grpSpLocks/>
          </p:cNvGrpSpPr>
          <p:nvPr/>
        </p:nvGrpSpPr>
        <p:grpSpPr bwMode="auto">
          <a:xfrm>
            <a:off x="1741488" y="2521663"/>
            <a:ext cx="4103687" cy="954088"/>
            <a:chOff x="567" y="1706"/>
            <a:chExt cx="2585" cy="601"/>
          </a:xfrm>
        </p:grpSpPr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2D3DDD7E-9B3F-4755-B052-7B689F07F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9" y="1706"/>
              <a:ext cx="227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48F49BDF-83D1-4568-B82E-A434B4C7C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1706"/>
              <a:ext cx="182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519AC082-7BC5-43FD-8D83-5818ADD94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013"/>
              <a:ext cx="1088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运输汽车</a:t>
              </a: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558D01E-04FE-4CA0-8882-13D04C3C8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013"/>
              <a:ext cx="1088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专用汽车</a:t>
              </a:r>
            </a:p>
          </p:txBody>
        </p:sp>
      </p:grpSp>
      <p:sp>
        <p:nvSpPr>
          <p:cNvPr id="22" name="AutoShape 19">
            <a:extLst>
              <a:ext uri="{FF2B5EF4-FFF2-40B4-BE49-F238E27FC236}">
                <a16:creationId xmlns:a16="http://schemas.microsoft.com/office/drawing/2014/main" id="{26AC1A28-B6E0-4840-B35E-931FD9362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150" y="2485151"/>
            <a:ext cx="431800" cy="1512887"/>
          </a:xfrm>
          <a:prstGeom prst="upArrow">
            <a:avLst>
              <a:gd name="adj1" fmla="val 50000"/>
              <a:gd name="adj2" fmla="val 87592"/>
            </a:avLst>
          </a:prstGeom>
          <a:gradFill rotWithShape="1">
            <a:gsLst>
              <a:gs pos="0">
                <a:srgbClr val="FFFFFF"/>
              </a:gs>
              <a:gs pos="50000">
                <a:schemeClr val="accent2"/>
              </a:gs>
              <a:gs pos="100000">
                <a:srgbClr val="FFFFFF"/>
              </a:gs>
            </a:gsLst>
            <a:lin ang="0" scaled="1"/>
          </a:gra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36E5B09E-40BE-42AD-9DF5-115B5AC3B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450" y="1873963"/>
            <a:ext cx="1692275" cy="54768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0">
                <a:solidFill>
                  <a:srgbClr val="FF0000"/>
                </a:solidFill>
              </a:rPr>
              <a:t>共性特征</a:t>
            </a: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EA90CDCA-3C4F-423A-801C-60E5673D3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450" y="4034551"/>
            <a:ext cx="1692275" cy="54768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0">
                <a:solidFill>
                  <a:srgbClr val="FF0000"/>
                </a:solidFill>
              </a:rPr>
              <a:t>个性特征</a:t>
            </a:r>
          </a:p>
        </p:txBody>
      </p:sp>
    </p:spTree>
    <p:extLst>
      <p:ext uri="{BB962C8B-B14F-4D97-AF65-F5344CB8AC3E}">
        <p14:creationId xmlns:p14="http://schemas.microsoft.com/office/powerpoint/2010/main" val="2786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  <p:bldP spid="7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79"/>
              <a:ext cx="2563521" cy="678127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继承是软件重用的一种形式</a:t>
              </a:r>
              <a:endParaRPr lang="en-US" altLang="zh-CN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一个新类从已有的类中获取已有的特性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3" y="4171358"/>
            <a:ext cx="3241256" cy="1923696"/>
            <a:chOff x="1295400" y="3940538"/>
            <a:chExt cx="2819401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295400" y="5058099"/>
              <a:ext cx="2563521" cy="6363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1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将自然界中存在的普遍和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特殊关系用程序设计的方式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进行分类描述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869840"/>
            <a:chOff x="4686300" y="3940536"/>
            <a:chExt cx="2819400" cy="1869840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05821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718694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在设计新类时，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允许重用某个原有类的所有特征，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并在此基础上添加新类的新特征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</a:p>
        </p:txBody>
      </p:sp>
    </p:spTree>
    <p:extLst>
      <p:ext uri="{BB962C8B-B14F-4D97-AF65-F5344CB8AC3E}">
        <p14:creationId xmlns:p14="http://schemas.microsoft.com/office/powerpoint/2010/main" val="323689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E999812C-0635-48C1-AE7C-74FABC6CA3AC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2D6C771-F813-47B2-AE58-8E0A0C3B5F09}"/>
              </a:ext>
            </a:extLst>
          </p:cNvPr>
          <p:cNvSpPr txBox="1">
            <a:spLocks noChangeArrowheads="1"/>
          </p:cNvSpPr>
          <p:nvPr/>
        </p:nvSpPr>
        <p:spPr>
          <a:xfrm>
            <a:off x="2264132" y="1746250"/>
            <a:ext cx="82296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cs typeface="Arial" panose="020B0604020202020204" pitchFamily="34" charset="0"/>
              </a:rPr>
              <a:t>类的继承分为</a:t>
            </a:r>
            <a:r>
              <a:rPr lang="zh-CN" altLang="en-US">
                <a:solidFill>
                  <a:srgbClr val="FF0000"/>
                </a:solidFill>
                <a:cs typeface="Arial" panose="020B0604020202020204" pitchFamily="34" charset="0"/>
              </a:rPr>
              <a:t>单继承</a:t>
            </a:r>
            <a:r>
              <a:rPr lang="zh-CN" altLang="en-US">
                <a:cs typeface="Arial" panose="020B0604020202020204" pitchFamily="34" charset="0"/>
              </a:rPr>
              <a:t>和</a:t>
            </a:r>
            <a:r>
              <a:rPr lang="zh-CN" altLang="en-US">
                <a:solidFill>
                  <a:srgbClr val="FF0000"/>
                </a:solidFill>
                <a:cs typeface="Arial" panose="020B0604020202020204" pitchFamily="34" charset="0"/>
              </a:rPr>
              <a:t>多继承</a:t>
            </a:r>
            <a:r>
              <a:rPr lang="zh-CN" altLang="en-US">
                <a:cs typeface="Arial" panose="020B0604020202020204" pitchFamily="34" charset="0"/>
              </a:rPr>
              <a:t>。</a:t>
            </a:r>
          </a:p>
          <a:p>
            <a:endParaRPr lang="en-US" altLang="zh-CN">
              <a:cs typeface="Arial" panose="020B0604020202020204" pitchFamily="34" charset="0"/>
            </a:endParaRPr>
          </a:p>
          <a:p>
            <a:endParaRPr lang="en-US" altLang="zh-CN">
              <a:cs typeface="Arial" panose="020B0604020202020204" pitchFamily="34" charset="0"/>
            </a:endParaRPr>
          </a:p>
          <a:p>
            <a:endParaRPr lang="en-US" altLang="zh-CN">
              <a:cs typeface="Arial" panose="020B0604020202020204" pitchFamily="34" charset="0"/>
            </a:endParaRPr>
          </a:p>
          <a:p>
            <a:endParaRPr lang="en-US" altLang="zh-CN">
              <a:cs typeface="Arial" panose="020B0604020202020204" pitchFamily="34" charset="0"/>
            </a:endParaRPr>
          </a:p>
          <a:p>
            <a:endParaRPr lang="en-US" altLang="zh-CN">
              <a:cs typeface="Arial" panose="020B0604020202020204" pitchFamily="34" charset="0"/>
            </a:endParaRPr>
          </a:p>
          <a:p>
            <a:r>
              <a:rPr lang="zh-CN" altLang="en-US">
                <a:cs typeface="Arial" panose="020B0604020202020204" pitchFamily="34" charset="0"/>
              </a:rPr>
              <a:t>继承方式分为三种关键字：</a:t>
            </a:r>
            <a:endParaRPr lang="en-US" altLang="zh-CN"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>
                <a:cs typeface="Arial" panose="020B0604020202020204" pitchFamily="34" charset="0"/>
              </a:rPr>
              <a:t>public、private</a:t>
            </a:r>
            <a:r>
              <a:rPr lang="zh-CN" altLang="en-US">
                <a:cs typeface="Arial" panose="020B0604020202020204" pitchFamily="34" charset="0"/>
              </a:rPr>
              <a:t>和</a:t>
            </a:r>
            <a:r>
              <a:rPr lang="en-US" altLang="zh-CN">
                <a:cs typeface="Arial" panose="020B0604020202020204" pitchFamily="34" charset="0"/>
              </a:rPr>
              <a:t>protected; </a:t>
            </a:r>
            <a:r>
              <a:rPr lang="zh-CN" altLang="en-US">
                <a:cs typeface="Arial" panose="020B0604020202020204" pitchFamily="34" charset="0"/>
              </a:rPr>
              <a:t>系统默认</a:t>
            </a:r>
            <a:r>
              <a:rPr lang="en-US" altLang="zh-CN">
                <a:cs typeface="Arial" panose="020B0604020202020204" pitchFamily="34" charset="0"/>
              </a:rPr>
              <a:t>private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297B1A1F-93C2-4B17-86E9-945ACBE23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257" y="2565400"/>
            <a:ext cx="1081087" cy="287337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593F15F0-B2D8-445F-B7FD-274EBB4BC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982" y="3068637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8D7DA2C7-991E-4649-AC22-C78A3866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482" y="3068637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29" name="Line 8">
            <a:extLst>
              <a:ext uri="{FF2B5EF4-FFF2-40B4-BE49-F238E27FC236}">
                <a16:creationId xmlns:a16="http://schemas.microsoft.com/office/drawing/2014/main" id="{7C9314C6-5CAD-4C8E-B69F-A06B454B54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7257" y="2852737"/>
            <a:ext cx="2889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B8F4D148-CCEF-4F71-8564-98303B957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7982" y="2852737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1" name="Oval 10">
            <a:extLst>
              <a:ext uri="{FF2B5EF4-FFF2-40B4-BE49-F238E27FC236}">
                <a16:creationId xmlns:a16="http://schemas.microsoft.com/office/drawing/2014/main" id="{CF877415-A46C-4720-94CC-8E2F805A8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644" y="3573462"/>
            <a:ext cx="360363" cy="2159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373AF80D-6929-47C8-BFF7-7529786E7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807" y="3573462"/>
            <a:ext cx="360362" cy="2159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D28E1A99-229F-4BAE-B466-7D1B546FF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9782" y="3357562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5E857335-2CF2-4AB8-A740-DEDAAC526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5819" y="3357562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" name="Oval 17">
            <a:extLst>
              <a:ext uri="{FF2B5EF4-FFF2-40B4-BE49-F238E27FC236}">
                <a16:creationId xmlns:a16="http://schemas.microsoft.com/office/drawing/2014/main" id="{4F16444E-8D0C-40B1-AF70-068A4F817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19" y="3573462"/>
            <a:ext cx="360363" cy="2159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36" name="Oval 18">
            <a:extLst>
              <a:ext uri="{FF2B5EF4-FFF2-40B4-BE49-F238E27FC236}">
                <a16:creationId xmlns:a16="http://schemas.microsoft.com/office/drawing/2014/main" id="{11BAE477-6ACC-47E3-BF69-2E938B6B8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119" y="3573462"/>
            <a:ext cx="360363" cy="2159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37" name="Line 19">
            <a:extLst>
              <a:ext uri="{FF2B5EF4-FFF2-40B4-BE49-F238E27FC236}">
                <a16:creationId xmlns:a16="http://schemas.microsoft.com/office/drawing/2014/main" id="{109EDACA-A8FF-4B1D-A149-6019F2EB43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2582" y="3357562"/>
            <a:ext cx="2889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82C89178-DED1-42F5-86AB-CD20099A18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3519" y="3357562"/>
            <a:ext cx="2889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" name="Oval 22">
            <a:extLst>
              <a:ext uri="{FF2B5EF4-FFF2-40B4-BE49-F238E27FC236}">
                <a16:creationId xmlns:a16="http://schemas.microsoft.com/office/drawing/2014/main" id="{D2795951-AF76-407B-9EEC-26DE596EE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6132" y="2420937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84D3A4E8-1043-4210-A685-8640B0635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607" y="2420937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41" name="Oval 34">
            <a:extLst>
              <a:ext uri="{FF2B5EF4-FFF2-40B4-BE49-F238E27FC236}">
                <a16:creationId xmlns:a16="http://schemas.microsoft.com/office/drawing/2014/main" id="{27F7B84C-9420-4FA9-84C6-6975420F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094" y="2420937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61924A42-B6B9-42AB-856E-C727B25B8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332" y="3068637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43" name="Oval 43">
            <a:extLst>
              <a:ext uri="{FF2B5EF4-FFF2-40B4-BE49-F238E27FC236}">
                <a16:creationId xmlns:a16="http://schemas.microsoft.com/office/drawing/2014/main" id="{C7B094C3-726C-4DB9-9AD6-42F809A6C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807" y="3068637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44" name="Oval 44">
            <a:extLst>
              <a:ext uri="{FF2B5EF4-FFF2-40B4-BE49-F238E27FC236}">
                <a16:creationId xmlns:a16="http://schemas.microsoft.com/office/drawing/2014/main" id="{589C26EE-29FD-48A4-91EF-4B64E4CE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294" y="3068637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45" name="Oval 45">
            <a:extLst>
              <a:ext uri="{FF2B5EF4-FFF2-40B4-BE49-F238E27FC236}">
                <a16:creationId xmlns:a16="http://schemas.microsoft.com/office/drawing/2014/main" id="{831ADE24-4848-464B-84C4-0B88CDE5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157" y="3789362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46" name="Oval 46">
            <a:extLst>
              <a:ext uri="{FF2B5EF4-FFF2-40B4-BE49-F238E27FC236}">
                <a16:creationId xmlns:a16="http://schemas.microsoft.com/office/drawing/2014/main" id="{5499A4AC-EFDC-41EB-9BCF-C8FCB4327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632" y="3789362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47" name="Oval 47">
            <a:extLst>
              <a:ext uri="{FF2B5EF4-FFF2-40B4-BE49-F238E27FC236}">
                <a16:creationId xmlns:a16="http://schemas.microsoft.com/office/drawing/2014/main" id="{4EF0CE23-4F94-408A-8C65-86C03D312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3119" y="3789362"/>
            <a:ext cx="504825" cy="287338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1600" b="0">
              <a:ea typeface="黑体" panose="02010609060101010101" pitchFamily="49" charset="-122"/>
            </a:endParaRPr>
          </a:p>
        </p:txBody>
      </p:sp>
      <p:sp>
        <p:nvSpPr>
          <p:cNvPr id="48" name="Line 48">
            <a:extLst>
              <a:ext uri="{FF2B5EF4-FFF2-40B4-BE49-F238E27FC236}">
                <a16:creationId xmlns:a16="http://schemas.microsoft.com/office/drawing/2014/main" id="{5ADB9BF8-562A-4E92-B80F-B6FB4F518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6494" y="2709862"/>
            <a:ext cx="433388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" name="Line 49">
            <a:extLst>
              <a:ext uri="{FF2B5EF4-FFF2-40B4-BE49-F238E27FC236}">
                <a16:creationId xmlns:a16="http://schemas.microsoft.com/office/drawing/2014/main" id="{575A1135-CB36-49C8-A63D-1B2E16529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3969" y="2709862"/>
            <a:ext cx="433388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AF4738F7-877C-47DF-8945-1C9FFC4401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4194" y="3394075"/>
            <a:ext cx="433388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" name="Line 51">
            <a:extLst>
              <a:ext uri="{FF2B5EF4-FFF2-40B4-BE49-F238E27FC236}">
                <a16:creationId xmlns:a16="http://schemas.microsoft.com/office/drawing/2014/main" id="{791FB2CE-7565-454E-B731-F802AD9D8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0232" y="3394075"/>
            <a:ext cx="433387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" name="Line 52">
            <a:extLst>
              <a:ext uri="{FF2B5EF4-FFF2-40B4-BE49-F238E27FC236}">
                <a16:creationId xmlns:a16="http://schemas.microsoft.com/office/drawing/2014/main" id="{68C8D659-80F0-4EC9-820C-D5BD1D6D9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7707" y="3394075"/>
            <a:ext cx="433387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58466BA1-AD18-4A92-9082-C27C2D926E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7707" y="2709862"/>
            <a:ext cx="36195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" name="Line 54">
            <a:extLst>
              <a:ext uri="{FF2B5EF4-FFF2-40B4-BE49-F238E27FC236}">
                <a16:creationId xmlns:a16="http://schemas.microsoft.com/office/drawing/2014/main" id="{06BB7DDA-EE42-40C0-9D4A-67A4880978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0232" y="2709862"/>
            <a:ext cx="36195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" name="Line 55">
            <a:extLst>
              <a:ext uri="{FF2B5EF4-FFF2-40B4-BE49-F238E27FC236}">
                <a16:creationId xmlns:a16="http://schemas.microsoft.com/office/drawing/2014/main" id="{E55C8A72-1323-405E-8297-6800B89064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14194" y="2709862"/>
            <a:ext cx="36195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" name="Line 56">
            <a:extLst>
              <a:ext uri="{FF2B5EF4-FFF2-40B4-BE49-F238E27FC236}">
                <a16:creationId xmlns:a16="http://schemas.microsoft.com/office/drawing/2014/main" id="{2D7316B6-A567-4176-8E11-E62CA7EC91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42532" y="3394075"/>
            <a:ext cx="36195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" name="Line 57">
            <a:extLst>
              <a:ext uri="{FF2B5EF4-FFF2-40B4-BE49-F238E27FC236}">
                <a16:creationId xmlns:a16="http://schemas.microsoft.com/office/drawing/2014/main" id="{AFE939CF-EF9D-4233-9549-8C15FA5CB2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37932" y="3394075"/>
            <a:ext cx="36195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" name="Line 59">
            <a:extLst>
              <a:ext uri="{FF2B5EF4-FFF2-40B4-BE49-F238E27FC236}">
                <a16:creationId xmlns:a16="http://schemas.microsoft.com/office/drawing/2014/main" id="{950E7DAD-258E-4439-938E-F0690BF887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0732" y="2709862"/>
            <a:ext cx="2592387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" name="Line 60">
            <a:extLst>
              <a:ext uri="{FF2B5EF4-FFF2-40B4-BE49-F238E27FC236}">
                <a16:creationId xmlns:a16="http://schemas.microsoft.com/office/drawing/2014/main" id="{6E62CF66-07A8-42EC-B1E2-91C44C6267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10732" y="3357562"/>
            <a:ext cx="27352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BB31062B-61E5-4893-8FF9-5C765BFDF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482" y="4121150"/>
            <a:ext cx="1692275" cy="54768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0">
                <a:solidFill>
                  <a:srgbClr val="FF0000"/>
                </a:solidFill>
              </a:rPr>
              <a:t>单继承</a:t>
            </a:r>
          </a:p>
        </p:txBody>
      </p:sp>
      <p:sp>
        <p:nvSpPr>
          <p:cNvPr id="61" name="Text Box 23">
            <a:extLst>
              <a:ext uri="{FF2B5EF4-FFF2-40B4-BE49-F238E27FC236}">
                <a16:creationId xmlns:a16="http://schemas.microsoft.com/office/drawing/2014/main" id="{1B61CAA9-9A3A-45E0-A980-335A4F186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432" y="4365625"/>
            <a:ext cx="1692275" cy="54768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0">
                <a:solidFill>
                  <a:srgbClr val="FF0000"/>
                </a:solidFill>
              </a:rPr>
              <a:t>多继承</a:t>
            </a:r>
          </a:p>
        </p:txBody>
      </p:sp>
    </p:spTree>
    <p:extLst>
      <p:ext uri="{BB962C8B-B14F-4D97-AF65-F5344CB8AC3E}">
        <p14:creationId xmlns:p14="http://schemas.microsoft.com/office/powerpoint/2010/main" val="36584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build="p"/>
      <p:bldP spid="60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E999812C-0635-48C1-AE7C-74FABC6CA3AC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BF6E6460-9C25-4042-8B92-096E8B92203C}"/>
              </a:ext>
            </a:extLst>
          </p:cNvPr>
          <p:cNvSpPr txBox="1">
            <a:spLocks noChangeArrowheads="1"/>
          </p:cNvSpPr>
          <p:nvPr/>
        </p:nvSpPr>
        <p:spPr>
          <a:xfrm>
            <a:off x="1981199" y="1668009"/>
            <a:ext cx="8229600" cy="496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cs typeface="Arial" panose="020B0604020202020204" pitchFamily="34" charset="0"/>
              </a:rPr>
              <a:t> 从已有类产生新类的过程就是类的派生。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63" name="Group 22">
            <a:extLst>
              <a:ext uri="{FF2B5EF4-FFF2-40B4-BE49-F238E27FC236}">
                <a16:creationId xmlns:a16="http://schemas.microsoft.com/office/drawing/2014/main" id="{79BF39B5-1361-434D-A03F-363B9E4AA44D}"/>
              </a:ext>
            </a:extLst>
          </p:cNvPr>
          <p:cNvGrpSpPr>
            <a:grpSpLocks/>
          </p:cNvGrpSpPr>
          <p:nvPr/>
        </p:nvGrpSpPr>
        <p:grpSpPr bwMode="auto">
          <a:xfrm>
            <a:off x="1992311" y="2512559"/>
            <a:ext cx="5038725" cy="2484437"/>
            <a:chOff x="340" y="1343"/>
            <a:chExt cx="3174" cy="1565"/>
          </a:xfrm>
        </p:grpSpPr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B2D9A9B9-5D88-4326-AD58-A23E039C4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343"/>
              <a:ext cx="680" cy="29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400" b="0">
                  <a:ea typeface="黑体" panose="02010609060101010101" pitchFamily="49" charset="-122"/>
                </a:rPr>
                <a:t>汽车</a:t>
              </a:r>
            </a:p>
          </p:txBody>
        </p:sp>
        <p:grpSp>
          <p:nvGrpSpPr>
            <p:cNvPr id="65" name="Group 5">
              <a:extLst>
                <a:ext uri="{FF2B5EF4-FFF2-40B4-BE49-F238E27FC236}">
                  <a16:creationId xmlns:a16="http://schemas.microsoft.com/office/drawing/2014/main" id="{C5D12E30-0934-419A-ACCA-DB750712B4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2296"/>
              <a:ext cx="3174" cy="612"/>
              <a:chOff x="340" y="2341"/>
              <a:chExt cx="3174" cy="612"/>
            </a:xfrm>
          </p:grpSpPr>
          <p:sp>
            <p:nvSpPr>
              <p:cNvPr id="71" name="Line 6">
                <a:extLst>
                  <a:ext uri="{FF2B5EF4-FFF2-40B4-BE49-F238E27FC236}">
                    <a16:creationId xmlns:a16="http://schemas.microsoft.com/office/drawing/2014/main" id="{57E5892C-558E-4603-98DC-D5429C335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3" y="2341"/>
                <a:ext cx="227" cy="2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2" name="Rectangle 7">
                <a:extLst>
                  <a:ext uri="{FF2B5EF4-FFF2-40B4-BE49-F238E27FC236}">
                    <a16:creationId xmlns:a16="http://schemas.microsoft.com/office/drawing/2014/main" id="{6C0836A3-7FD1-461D-8819-00988BD5E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659"/>
                <a:ext cx="589" cy="294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b="0">
                    <a:ea typeface="黑体" panose="02010609060101010101" pitchFamily="49" charset="-122"/>
                  </a:rPr>
                  <a:t>客车</a:t>
                </a:r>
              </a:p>
            </p:txBody>
          </p:sp>
          <p:sp>
            <p:nvSpPr>
              <p:cNvPr id="73" name="Line 8">
                <a:extLst>
                  <a:ext uri="{FF2B5EF4-FFF2-40B4-BE49-F238E27FC236}">
                    <a16:creationId xmlns:a16="http://schemas.microsoft.com/office/drawing/2014/main" id="{7CE10B09-0064-47EF-ABAF-499B2732B9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5" y="2341"/>
                <a:ext cx="182" cy="2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9">
                <a:extLst>
                  <a:ext uri="{FF2B5EF4-FFF2-40B4-BE49-F238E27FC236}">
                    <a16:creationId xmlns:a16="http://schemas.microsoft.com/office/drawing/2014/main" id="{7A0F4D13-2F4E-46F2-B804-2D70177B9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2659"/>
                <a:ext cx="589" cy="294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b="0">
                    <a:ea typeface="黑体" panose="02010609060101010101" pitchFamily="49" charset="-122"/>
                  </a:rPr>
                  <a:t>货车</a:t>
                </a:r>
              </a:p>
            </p:txBody>
          </p:sp>
          <p:sp>
            <p:nvSpPr>
              <p:cNvPr id="75" name="Rectangle 10">
                <a:extLst>
                  <a:ext uri="{FF2B5EF4-FFF2-40B4-BE49-F238E27FC236}">
                    <a16:creationId xmlns:a16="http://schemas.microsoft.com/office/drawing/2014/main" id="{A647750B-A8CC-490B-A1E3-3BC5F80F5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2659"/>
                <a:ext cx="771" cy="294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b="0">
                    <a:ea typeface="黑体" panose="02010609060101010101" pitchFamily="49" charset="-122"/>
                  </a:rPr>
                  <a:t>消防车</a:t>
                </a:r>
              </a:p>
            </p:txBody>
          </p:sp>
          <p:sp>
            <p:nvSpPr>
              <p:cNvPr id="76" name="Line 11">
                <a:extLst>
                  <a:ext uri="{FF2B5EF4-FFF2-40B4-BE49-F238E27FC236}">
                    <a16:creationId xmlns:a16="http://schemas.microsoft.com/office/drawing/2014/main" id="{137F5231-9FBF-4758-A0BF-BFE670194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37" y="2341"/>
                <a:ext cx="227" cy="2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6D5B60A9-5E27-4919-9443-4797F2794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9" y="2341"/>
                <a:ext cx="182" cy="2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Rectangle 13">
                <a:extLst>
                  <a:ext uri="{FF2B5EF4-FFF2-40B4-BE49-F238E27FC236}">
                    <a16:creationId xmlns:a16="http://schemas.microsoft.com/office/drawing/2014/main" id="{498792B8-8AF8-4C1D-97E6-8978D98BA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659"/>
                <a:ext cx="815" cy="294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b="0">
                    <a:ea typeface="黑体" panose="02010609060101010101" pitchFamily="49" charset="-122"/>
                  </a:rPr>
                  <a:t>洒水车</a:t>
                </a:r>
              </a:p>
            </p:txBody>
          </p:sp>
        </p:grpSp>
        <p:grpSp>
          <p:nvGrpSpPr>
            <p:cNvPr id="66" name="Group 14">
              <a:extLst>
                <a:ext uri="{FF2B5EF4-FFF2-40B4-BE49-F238E27FC236}">
                  <a16:creationId xmlns:a16="http://schemas.microsoft.com/office/drawing/2014/main" id="{624137F9-EBA8-478C-84EC-0F2D9627B2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1706"/>
              <a:ext cx="2585" cy="601"/>
              <a:chOff x="567" y="1706"/>
              <a:chExt cx="2585" cy="601"/>
            </a:xfrm>
          </p:grpSpPr>
          <p:sp>
            <p:nvSpPr>
              <p:cNvPr id="67" name="Line 15">
                <a:extLst>
                  <a:ext uri="{FF2B5EF4-FFF2-40B4-BE49-F238E27FC236}">
                    <a16:creationId xmlns:a16="http://schemas.microsoft.com/office/drawing/2014/main" id="{1B97743B-39DD-4102-9D1C-7B1365BEB1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9" y="1706"/>
                <a:ext cx="227" cy="2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16">
                <a:extLst>
                  <a:ext uri="{FF2B5EF4-FFF2-40B4-BE49-F238E27FC236}">
                    <a16:creationId xmlns:a16="http://schemas.microsoft.com/office/drawing/2014/main" id="{C7AE4945-A5EE-44F5-9072-54CFA8EBF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4" y="1706"/>
                <a:ext cx="182" cy="2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9" name="Rectangle 17">
                <a:extLst>
                  <a:ext uri="{FF2B5EF4-FFF2-40B4-BE49-F238E27FC236}">
                    <a16:creationId xmlns:a16="http://schemas.microsoft.com/office/drawing/2014/main" id="{E23ED609-D516-4C00-BA39-D713580CA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013"/>
                <a:ext cx="1088" cy="294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b="0">
                    <a:ea typeface="黑体" panose="02010609060101010101" pitchFamily="49" charset="-122"/>
                  </a:rPr>
                  <a:t>运输汽车</a:t>
                </a:r>
              </a:p>
            </p:txBody>
          </p:sp>
          <p:sp>
            <p:nvSpPr>
              <p:cNvPr id="70" name="Rectangle 18">
                <a:extLst>
                  <a:ext uri="{FF2B5EF4-FFF2-40B4-BE49-F238E27FC236}">
                    <a16:creationId xmlns:a16="http://schemas.microsoft.com/office/drawing/2014/main" id="{8606C315-5B09-469B-8B80-FB77170DB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013"/>
                <a:ext cx="1088" cy="294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b="0">
                    <a:ea typeface="黑体" panose="02010609060101010101" pitchFamily="49" charset="-122"/>
                  </a:rPr>
                  <a:t>专用汽车</a:t>
                </a:r>
              </a:p>
            </p:txBody>
          </p:sp>
        </p:grpSp>
      </p:grpSp>
      <p:sp>
        <p:nvSpPr>
          <p:cNvPr id="79" name="AutoShape 19">
            <a:extLst>
              <a:ext uri="{FF2B5EF4-FFF2-40B4-BE49-F238E27FC236}">
                <a16:creationId xmlns:a16="http://schemas.microsoft.com/office/drawing/2014/main" id="{E4D6B919-F659-4374-9629-02ED237DA22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977311" y="2998334"/>
            <a:ext cx="431800" cy="1477962"/>
          </a:xfrm>
          <a:prstGeom prst="upArrow">
            <a:avLst>
              <a:gd name="adj1" fmla="val 50000"/>
              <a:gd name="adj2" fmla="val 85570"/>
            </a:avLst>
          </a:prstGeom>
          <a:gradFill rotWithShape="1">
            <a:gsLst>
              <a:gs pos="0">
                <a:srgbClr val="FFFFFF"/>
              </a:gs>
              <a:gs pos="50000">
                <a:schemeClr val="accent2"/>
              </a:gs>
              <a:gs pos="100000">
                <a:srgbClr val="FFFFFF"/>
              </a:gs>
            </a:gsLst>
            <a:lin ang="0" scaled="1"/>
          </a:gra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80" name="Text Box 23">
            <a:extLst>
              <a:ext uri="{FF2B5EF4-FFF2-40B4-BE49-F238E27FC236}">
                <a16:creationId xmlns:a16="http://schemas.microsoft.com/office/drawing/2014/main" id="{6FF3DCA8-EBD9-400B-B588-01708C68F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9611" y="2387146"/>
            <a:ext cx="1692275" cy="54768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0">
                <a:solidFill>
                  <a:srgbClr val="FF0000"/>
                </a:solidFill>
              </a:rPr>
              <a:t>共性特征</a:t>
            </a:r>
          </a:p>
        </p:txBody>
      </p:sp>
      <p:sp>
        <p:nvSpPr>
          <p:cNvPr id="81" name="Text Box 23">
            <a:extLst>
              <a:ext uri="{FF2B5EF4-FFF2-40B4-BE49-F238E27FC236}">
                <a16:creationId xmlns:a16="http://schemas.microsoft.com/office/drawing/2014/main" id="{799D3ACF-5248-4572-94C7-C4F97F4FB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9611" y="4547734"/>
            <a:ext cx="1692275" cy="54768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¢"/>
              <a:defRPr sz="2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0">
                <a:solidFill>
                  <a:srgbClr val="FF0000"/>
                </a:solidFill>
              </a:rPr>
              <a:t>个性特征</a:t>
            </a:r>
          </a:p>
        </p:txBody>
      </p:sp>
    </p:spTree>
    <p:extLst>
      <p:ext uri="{BB962C8B-B14F-4D97-AF65-F5344CB8AC3E}">
        <p14:creationId xmlns:p14="http://schemas.microsoft.com/office/powerpoint/2010/main" val="9972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CC56353B-2320-4AF6-9DC5-D7A1E091398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7B5"/>
      </a:accent1>
      <a:accent2>
        <a:srgbClr val="00A0DC"/>
      </a:accent2>
      <a:accent3>
        <a:srgbClr val="283E4A"/>
      </a:accent3>
      <a:accent4>
        <a:srgbClr val="55595D"/>
      </a:accent4>
      <a:accent5>
        <a:srgbClr val="6F7173"/>
      </a:accent5>
      <a:accent6>
        <a:srgbClr val="9B9EA1"/>
      </a:accent6>
      <a:hlink>
        <a:srgbClr val="0077B5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5581</TotalTime>
  <Words>2769</Words>
  <Application>Microsoft Office PowerPoint</Application>
  <PresentationFormat>宽屏</PresentationFormat>
  <Paragraphs>475</Paragraphs>
  <Slides>39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Wingdings</vt:lpstr>
      <vt:lpstr>Times New Roman</vt:lpstr>
      <vt:lpstr>微软雅黑</vt:lpstr>
      <vt:lpstr>Arial</vt:lpstr>
      <vt:lpstr>等线</vt:lpstr>
      <vt:lpstr>Agency FB</vt:lpstr>
      <vt:lpstr>Calibri</vt:lpstr>
      <vt:lpstr>PPT定制1801380800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</dc:creator>
  <cp:lastModifiedBy>huang1987515@126.com</cp:lastModifiedBy>
  <cp:revision>37</cp:revision>
  <dcterms:created xsi:type="dcterms:W3CDTF">2017-09-21T02:40:00Z</dcterms:created>
  <dcterms:modified xsi:type="dcterms:W3CDTF">2021-10-13T04:28:46Z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